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20.jpg" ContentType="image/jpg"/>
  <Override PartName="/ppt/media/image21.jpg" ContentType="image/jpg"/>
  <Override PartName="/ppt/media/image24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51" r:id="rId2"/>
    <p:sldId id="381" r:id="rId3"/>
    <p:sldId id="374" r:id="rId4"/>
    <p:sldId id="382" r:id="rId5"/>
    <p:sldId id="384" r:id="rId6"/>
    <p:sldId id="385" r:id="rId7"/>
    <p:sldId id="386" r:id="rId8"/>
    <p:sldId id="387" r:id="rId9"/>
    <p:sldId id="383" r:id="rId10"/>
    <p:sldId id="380" r:id="rId11"/>
    <p:sldId id="388" r:id="rId12"/>
    <p:sldId id="389" r:id="rId13"/>
    <p:sldId id="390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375" r:id="rId23"/>
    <p:sldId id="303" r:id="rId24"/>
    <p:sldId id="304" r:id="rId25"/>
    <p:sldId id="306" r:id="rId26"/>
    <p:sldId id="307" r:id="rId27"/>
    <p:sldId id="308" r:id="rId28"/>
    <p:sldId id="305" r:id="rId29"/>
    <p:sldId id="318" r:id="rId30"/>
    <p:sldId id="319" r:id="rId31"/>
    <p:sldId id="320" r:id="rId32"/>
    <p:sldId id="321" r:id="rId33"/>
    <p:sldId id="322" r:id="rId34"/>
    <p:sldId id="323" r:id="rId35"/>
    <p:sldId id="325" r:id="rId36"/>
    <p:sldId id="324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53" r:id="rId46"/>
    <p:sldId id="334" r:id="rId47"/>
    <p:sldId id="335" r:id="rId48"/>
    <p:sldId id="354" r:id="rId49"/>
    <p:sldId id="336" r:id="rId50"/>
    <p:sldId id="310" r:id="rId51"/>
    <p:sldId id="314" r:id="rId52"/>
    <p:sldId id="312" r:id="rId53"/>
    <p:sldId id="311" r:id="rId54"/>
    <p:sldId id="377" r:id="rId55"/>
    <p:sldId id="378" r:id="rId56"/>
    <p:sldId id="379" r:id="rId57"/>
    <p:sldId id="368" r:id="rId58"/>
    <p:sldId id="370" r:id="rId59"/>
  </p:sldIdLst>
  <p:sldSz cx="9144000" cy="6858000" type="screen4x3"/>
  <p:notesSz cx="9144000" cy="6858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660"/>
  </p:normalViewPr>
  <p:slideViewPr>
    <p:cSldViewPr>
      <p:cViewPr varScale="1">
        <p:scale>
          <a:sx n="63" d="100"/>
          <a:sy n="63" d="100"/>
        </p:scale>
        <p:origin x="656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7095D-0337-4242-BBEB-A6FC7C4A2849}" type="datetimeFigureOut">
              <a:rPr lang="es-CL" smtClean="0"/>
              <a:t>29-08-2025</a:t>
            </a:fld>
            <a:endParaRPr lang="es-C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6DB6C-9585-4C14-9B2C-F64EED54D99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73837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6DB6C-9585-4C14-9B2C-F64EED54D99C}" type="slidenum">
              <a:rPr lang="es-CL" smtClean="0"/>
              <a:t>52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04977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DCE6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26838" y="2100198"/>
            <a:ext cx="4040504" cy="3977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8000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0586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2099733"/>
            <a:ext cx="6619244" cy="2677648"/>
          </a:xfrm>
          <a:prstGeom prst="rect">
            <a:avLst/>
          </a:prstGeom>
        </p:spPr>
        <p:txBody>
          <a:bodyPr anchor="b"/>
          <a:lstStyle>
            <a:lvl1pPr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508385" y="1830324"/>
            <a:ext cx="990599" cy="228599"/>
          </a:xfrm>
          <a:prstGeom prst="rect">
            <a:avLst/>
          </a:prstGeo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292504BA-87FA-4D9A-9054-F48F9EFFF894}" type="datetimeFigureOut">
              <a:rPr lang="es-CL" smtClean="0"/>
              <a:t>29-08-2025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0207" y="3264921"/>
            <a:ext cx="3859795" cy="228601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s-CL"/>
          </a:p>
        </p:txBody>
      </p:sp>
      <p:sp>
        <p:nvSpPr>
          <p:cNvPr id="17" name="Rectangle 16"/>
          <p:cNvSpPr/>
          <p:nvPr/>
        </p:nvSpPr>
        <p:spPr>
          <a:xfrm>
            <a:off x="783279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3257" y="292609"/>
            <a:ext cx="628649" cy="767687"/>
          </a:xfrm>
          <a:prstGeom prst="rect">
            <a:avLst/>
          </a:prstGeom>
        </p:spPr>
        <p:txBody>
          <a:bodyPr/>
          <a:lstStyle>
            <a:lvl1pPr>
              <a:defRPr sz="2100" b="0" i="0"/>
            </a:lvl1pPr>
          </a:lstStyle>
          <a:p>
            <a:fld id="{43CF1A84-9548-462B-9C7D-66EC84B1D2A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590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42900" y="6377941"/>
            <a:ext cx="1577340" cy="276999"/>
          </a:xfrm>
        </p:spPr>
        <p:txBody>
          <a:bodyPr/>
          <a:lstStyle/>
          <a:p>
            <a:fld id="{E45ED97C-84F4-CE45-BE9B-739E47FB430D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29-08-2025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31720" y="6377941"/>
            <a:ext cx="2194560" cy="276999"/>
          </a:xfrm>
        </p:spPr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937760" y="6377941"/>
            <a:ext cx="1577340" cy="276999"/>
          </a:xfrm>
        </p:spPr>
        <p:txBody>
          <a:bodyPr/>
          <a:lstStyle/>
          <a:p>
            <a:fld id="{A8B99352-FD61-814A-A2D3-C0BF13CE1B77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2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457200" y="-30163"/>
            <a:ext cx="8229600" cy="11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911700" y="1600200"/>
            <a:ext cx="7320600" cy="49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4297650" y="6479803"/>
            <a:ext cx="548700" cy="3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algn="ctr"/>
            <a:fld id="{00000000-1234-1234-1234-123412341234}" type="slidenum">
              <a:rPr lang="es-CL" smtClean="0"/>
              <a:pPr algn="ctr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0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9412" y="365759"/>
            <a:ext cx="7886700" cy="1324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0207" y="1936877"/>
            <a:ext cx="7863585" cy="405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rgbClr val="DCE6F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hdphoto" Target="../media/hdphoto4.wdp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6.wdp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457200" y="2590800"/>
            <a:ext cx="3124200" cy="22098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S" sz="33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Promoviendo el buen trato en nuestras comunidades 2</a:t>
            </a:r>
          </a:p>
          <a:p>
            <a:pPr algn="ctr"/>
            <a:endParaRPr lang="es-ES" sz="330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3300" b="1" i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Departamento promoción ambientes sanos</a:t>
            </a:r>
          </a:p>
          <a:p>
            <a:pPr algn="ctr"/>
            <a:r>
              <a:rPr lang="es-ES" sz="14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Delegación para la verdad y la paz</a:t>
            </a:r>
            <a:endParaRPr lang="es-CL" sz="14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685800"/>
            <a:ext cx="5110163" cy="511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4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-30163"/>
            <a:ext cx="8229600" cy="1143001"/>
          </a:xfrm>
        </p:spPr>
        <p:txBody>
          <a:bodyPr/>
          <a:lstStyle/>
          <a:p>
            <a:r>
              <a:rPr lang="es-ES" dirty="0" smtClean="0"/>
              <a:t>Una definición</a:t>
            </a:r>
            <a:r>
              <a:rPr lang="es-ES" dirty="0" smtClean="0"/>
              <a:t>…</a:t>
            </a:r>
            <a:endParaRPr 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4294967295"/>
          </p:nvPr>
        </p:nvSpPr>
        <p:spPr>
          <a:xfrm>
            <a:off x="838200" y="1600200"/>
            <a:ext cx="8305800" cy="4967288"/>
          </a:xfrm>
        </p:spPr>
        <p:txBody>
          <a:bodyPr/>
          <a:lstStyle/>
          <a:p>
            <a:r>
              <a:rPr lang="es-E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</a:t>
            </a:r>
            <a:r>
              <a:rPr lang="es-E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forma de expresión del respeto y amor que merecemos y que podemos manifestar en nuestro entorno, como un deseo de vivir en paz, armonía, equilibrio, de desarrollarnos en salud, bienestar y goce compartido con otros</a:t>
            </a:r>
            <a:endParaRPr lang="es-C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s-E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 la practica consciente, de hacernos cargo de nuestro propio bienestar agradeciéndonos y cuidándonos mutuamente…</a:t>
            </a:r>
            <a:endParaRPr lang="es-C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9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2036297"/>
            <a:ext cx="4736123" cy="27852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3908" rIns="0" bIns="0" rtlCol="0">
            <a:spAutoFit/>
          </a:bodyPr>
          <a:lstStyle/>
          <a:p>
            <a:pPr>
              <a:spcBef>
                <a:spcPts val="31"/>
              </a:spcBef>
            </a:pPr>
            <a:endParaRPr sz="1461" dirty="0">
              <a:latin typeface="Times New Roman"/>
              <a:cs typeface="Times New Roman"/>
            </a:endParaRPr>
          </a:p>
          <a:p>
            <a:pPr marL="312114" marR="131391" indent="-264247">
              <a:buFont typeface="Arial"/>
              <a:buChar char="•"/>
              <a:tabLst>
                <a:tab pos="312114" algn="l"/>
                <a:tab pos="312603" algn="l"/>
              </a:tabLst>
            </a:pPr>
            <a:r>
              <a:rPr sz="1846" b="1" spc="-4" dirty="0">
                <a:latin typeface="Carlito"/>
                <a:cs typeface="Carlito"/>
              </a:rPr>
              <a:t>El </a:t>
            </a:r>
            <a:r>
              <a:rPr sz="1846" b="1" dirty="0">
                <a:latin typeface="Carlito"/>
                <a:cs typeface="Carlito"/>
              </a:rPr>
              <a:t>Buen </a:t>
            </a:r>
            <a:r>
              <a:rPr sz="1846" b="1" spc="-69" dirty="0">
                <a:latin typeface="Carlito"/>
                <a:cs typeface="Carlito"/>
              </a:rPr>
              <a:t>Trato </a:t>
            </a:r>
            <a:r>
              <a:rPr sz="1846" b="1" spc="-4" dirty="0">
                <a:latin typeface="Carlito"/>
                <a:cs typeface="Carlito"/>
              </a:rPr>
              <a:t>no se</a:t>
            </a:r>
            <a:r>
              <a:rPr sz="1846" b="1" spc="-92" dirty="0">
                <a:latin typeface="Carlito"/>
                <a:cs typeface="Carlito"/>
              </a:rPr>
              <a:t> </a:t>
            </a:r>
            <a:r>
              <a:rPr sz="1846" b="1" spc="-15" dirty="0">
                <a:latin typeface="Carlito"/>
                <a:cs typeface="Carlito"/>
              </a:rPr>
              <a:t>instruye, </a:t>
            </a:r>
            <a:r>
              <a:rPr sz="1846" b="1" spc="-4" dirty="0" smtClean="0">
                <a:latin typeface="Carlito"/>
                <a:cs typeface="Carlito"/>
              </a:rPr>
              <a:t>se</a:t>
            </a:r>
            <a:r>
              <a:rPr sz="1846" b="1" spc="-50" dirty="0" smtClean="0">
                <a:latin typeface="Carlito"/>
                <a:cs typeface="Carlito"/>
              </a:rPr>
              <a:t> </a:t>
            </a:r>
            <a:r>
              <a:rPr sz="1846" b="1" spc="-12" dirty="0">
                <a:latin typeface="Carlito"/>
                <a:cs typeface="Carlito"/>
              </a:rPr>
              <a:t>vive.</a:t>
            </a:r>
            <a:r>
              <a:rPr lang="es-MX" sz="1846" b="1" spc="-12" dirty="0">
                <a:latin typeface="Carlito"/>
                <a:cs typeface="Carlito"/>
              </a:rPr>
              <a:t> </a:t>
            </a:r>
            <a:endParaRPr lang="es-MX" sz="1846" b="1" spc="-12" dirty="0" smtClean="0">
              <a:latin typeface="Carlito"/>
              <a:cs typeface="Carlito"/>
            </a:endParaRPr>
          </a:p>
          <a:p>
            <a:pPr marL="312114" marR="131391" indent="-264247">
              <a:buFont typeface="Arial"/>
              <a:buChar char="•"/>
              <a:tabLst>
                <a:tab pos="312114" algn="l"/>
                <a:tab pos="312603" algn="l"/>
              </a:tabLst>
            </a:pPr>
            <a:r>
              <a:rPr lang="es-MX" sz="1846" b="1" spc="-12" dirty="0" smtClean="0">
                <a:latin typeface="Carlito"/>
                <a:cs typeface="Carlito"/>
              </a:rPr>
              <a:t>Surge </a:t>
            </a:r>
            <a:r>
              <a:rPr lang="es-MX" sz="1846" b="1" spc="-12" dirty="0">
                <a:latin typeface="Carlito"/>
                <a:cs typeface="Carlito"/>
              </a:rPr>
              <a:t>de la experiencia de sentirse bien </a:t>
            </a:r>
            <a:r>
              <a:rPr lang="es-MX" sz="1846" b="1" spc="-12" dirty="0" smtClean="0">
                <a:latin typeface="Carlito"/>
                <a:cs typeface="Carlito"/>
              </a:rPr>
              <a:t>tratado</a:t>
            </a:r>
            <a:endParaRPr sz="2615" b="1" dirty="0">
              <a:latin typeface="Carlito"/>
              <a:cs typeface="Carlito"/>
            </a:endParaRPr>
          </a:p>
          <a:p>
            <a:pPr marL="312114" marR="140183" indent="-264247" algn="just">
              <a:spcBef>
                <a:spcPts val="4"/>
              </a:spcBef>
              <a:buFont typeface="Arial"/>
              <a:buChar char="•"/>
              <a:tabLst>
                <a:tab pos="312114" algn="l"/>
                <a:tab pos="312603" algn="l"/>
              </a:tabLst>
            </a:pPr>
            <a:r>
              <a:rPr sz="1846" b="1" spc="-4" dirty="0">
                <a:latin typeface="Carlito"/>
                <a:cs typeface="Carlito"/>
              </a:rPr>
              <a:t>El buen trato se promueve  </a:t>
            </a:r>
            <a:r>
              <a:rPr sz="1846" b="1" dirty="0">
                <a:latin typeface="Carlito"/>
                <a:cs typeface="Carlito"/>
              </a:rPr>
              <a:t>en el </a:t>
            </a:r>
            <a:r>
              <a:rPr sz="1846" b="1" spc="-15" dirty="0">
                <a:latin typeface="Carlito"/>
                <a:cs typeface="Carlito"/>
              </a:rPr>
              <a:t>vínculo, </a:t>
            </a:r>
            <a:r>
              <a:rPr sz="1846" b="1" dirty="0">
                <a:latin typeface="Carlito"/>
                <a:cs typeface="Carlito"/>
              </a:rPr>
              <a:t>en la </a:t>
            </a:r>
            <a:r>
              <a:rPr sz="1846" b="1" spc="-12" dirty="0">
                <a:latin typeface="Carlito"/>
                <a:cs typeface="Carlito"/>
              </a:rPr>
              <a:t>forma</a:t>
            </a:r>
            <a:r>
              <a:rPr sz="1846" b="1" spc="-65" dirty="0">
                <a:latin typeface="Carlito"/>
                <a:cs typeface="Carlito"/>
              </a:rPr>
              <a:t> </a:t>
            </a:r>
            <a:r>
              <a:rPr sz="1846" b="1" spc="-4" dirty="0">
                <a:latin typeface="Carlito"/>
                <a:cs typeface="Carlito"/>
              </a:rPr>
              <a:t>de  </a:t>
            </a:r>
            <a:r>
              <a:rPr sz="1846" b="1" dirty="0" err="1">
                <a:latin typeface="Carlito"/>
                <a:cs typeface="Carlito"/>
              </a:rPr>
              <a:t>relacionarnos</a:t>
            </a:r>
            <a:r>
              <a:rPr sz="1846" b="1" dirty="0">
                <a:latin typeface="Carlito"/>
                <a:cs typeface="Carlito"/>
              </a:rPr>
              <a:t>.</a:t>
            </a:r>
            <a:r>
              <a:rPr lang="es-419" sz="1846" b="1" dirty="0">
                <a:latin typeface="Carlito"/>
                <a:cs typeface="Carlito"/>
              </a:rPr>
              <a:t> </a:t>
            </a:r>
            <a:endParaRPr lang="es-419" sz="1846" b="1" dirty="0" smtClean="0">
              <a:latin typeface="Carlito"/>
              <a:cs typeface="Carlito"/>
            </a:endParaRPr>
          </a:p>
          <a:p>
            <a:pPr marL="312114" marR="140183" indent="-264247" algn="just">
              <a:spcBef>
                <a:spcPts val="4"/>
              </a:spcBef>
              <a:buFont typeface="Arial"/>
              <a:buChar char="•"/>
              <a:tabLst>
                <a:tab pos="312114" algn="l"/>
                <a:tab pos="312603" algn="l"/>
              </a:tabLst>
            </a:pPr>
            <a:r>
              <a:rPr lang="es-419" sz="1846" b="1" dirty="0" smtClean="0">
                <a:latin typeface="Carlito"/>
                <a:cs typeface="Carlito"/>
              </a:rPr>
              <a:t>Supone </a:t>
            </a:r>
            <a:r>
              <a:rPr lang="es-419" sz="1846" b="1" dirty="0">
                <a:latin typeface="Carlito"/>
                <a:cs typeface="Carlito"/>
              </a:rPr>
              <a:t>estar  conectados para  cuidar, proteger</a:t>
            </a:r>
            <a:r>
              <a:rPr lang="es-419" sz="1846" b="1" dirty="0" smtClean="0">
                <a:latin typeface="Carlito"/>
                <a:cs typeface="Carlito"/>
              </a:rPr>
              <a:t>, educar</a:t>
            </a:r>
            <a:r>
              <a:rPr lang="es-419" sz="1846" b="1" dirty="0">
                <a:latin typeface="Carlito"/>
                <a:cs typeface="Carlito"/>
              </a:rPr>
              <a:t>, </a:t>
            </a:r>
            <a:r>
              <a:rPr lang="es-419" sz="1846" b="1" dirty="0" smtClean="0">
                <a:latin typeface="Carlito"/>
                <a:cs typeface="Carlito"/>
              </a:rPr>
              <a:t>acompañar.</a:t>
            </a:r>
            <a:endParaRPr lang="es-MX" sz="1846" b="1" i="1" dirty="0">
              <a:latin typeface="Carlito"/>
              <a:cs typeface="Carlito"/>
            </a:endParaRPr>
          </a:p>
          <a:p>
            <a:pPr marL="312114" marR="140183" indent="-264247">
              <a:spcBef>
                <a:spcPts val="4"/>
              </a:spcBef>
              <a:buFont typeface="Arial"/>
              <a:buChar char="•"/>
              <a:tabLst>
                <a:tab pos="312114" algn="l"/>
                <a:tab pos="312603" algn="l"/>
              </a:tabLst>
            </a:pPr>
            <a:r>
              <a:rPr lang="es-MX" sz="1846" b="1" dirty="0">
                <a:latin typeface="Carlito"/>
                <a:cs typeface="Carlito"/>
              </a:rPr>
              <a:t>Se construye en la empatía por el otro</a:t>
            </a:r>
            <a:r>
              <a:rPr lang="es-MX" sz="1846" b="1" i="1" dirty="0">
                <a:latin typeface="Carlito"/>
                <a:cs typeface="Carlito"/>
              </a:rPr>
              <a:t>. </a:t>
            </a:r>
            <a:endParaRPr sz="2615" b="1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 idx="4294967295"/>
          </p:nvPr>
        </p:nvSpPr>
        <p:spPr>
          <a:xfrm>
            <a:off x="0" y="966788"/>
            <a:ext cx="6707188" cy="388937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1989913" marR="3908" indent="-1980632">
              <a:spcBef>
                <a:spcPts val="81"/>
              </a:spcBef>
            </a:pPr>
            <a:r>
              <a:rPr sz="2461" spc="-4" dirty="0"/>
              <a:t>¿Cómo </a:t>
            </a:r>
            <a:r>
              <a:rPr sz="2461" spc="-8" dirty="0"/>
              <a:t>se promueve </a:t>
            </a:r>
            <a:r>
              <a:rPr sz="2461" spc="-4" dirty="0"/>
              <a:t>el</a:t>
            </a:r>
            <a:r>
              <a:rPr sz="2461" spc="-142" dirty="0"/>
              <a:t> </a:t>
            </a:r>
            <a:r>
              <a:rPr sz="2461" dirty="0"/>
              <a:t>Buen  </a:t>
            </a:r>
            <a:r>
              <a:rPr sz="2461" spc="-50" dirty="0"/>
              <a:t>Trato?</a:t>
            </a:r>
            <a:endParaRPr sz="2461" dirty="0"/>
          </a:p>
        </p:txBody>
      </p:sp>
      <p:sp>
        <p:nvSpPr>
          <p:cNvPr id="4" name="Rectángulo 3"/>
          <p:cNvSpPr/>
          <p:nvPr/>
        </p:nvSpPr>
        <p:spPr>
          <a:xfrm>
            <a:off x="609601" y="304801"/>
            <a:ext cx="739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2000" b="1" spc="-4" dirty="0" smtClean="0"/>
              <a:t>¿</a:t>
            </a:r>
            <a:r>
              <a:rPr lang="es-419" sz="2000" b="1" spc="-4" dirty="0" smtClean="0">
                <a:latin typeface="Calibri" panose="020F0502020204030204" pitchFamily="34" charset="0"/>
                <a:cs typeface="Calibri" panose="020F0502020204030204" pitchFamily="34" charset="0"/>
              </a:rPr>
              <a:t>CÓMO </a:t>
            </a:r>
            <a:r>
              <a:rPr lang="es-419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s-419" sz="2000" b="1" spc="-12" dirty="0" smtClean="0">
                <a:latin typeface="Calibri" panose="020F0502020204030204" pitchFamily="34" charset="0"/>
                <a:cs typeface="Calibri" panose="020F0502020204030204" pitchFamily="34" charset="0"/>
              </a:rPr>
              <a:t>PROMUEVE </a:t>
            </a:r>
            <a:r>
              <a:rPr lang="es-419" sz="2000" b="1" spc="-4" dirty="0" smtClean="0"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s-419" sz="2000" b="1" spc="-69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419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BUEN </a:t>
            </a:r>
            <a:r>
              <a:rPr lang="es-419" sz="2000" b="1" spc="-54" dirty="0" smtClean="0">
                <a:latin typeface="Calibri" panose="020F0502020204030204" pitchFamily="34" charset="0"/>
                <a:cs typeface="Calibri" panose="020F0502020204030204" pitchFamily="34" charset="0"/>
              </a:rPr>
              <a:t>TRATO?. CONSEJO NACIONAL CECH, CENTRO BUEN TRATO PUC.</a:t>
            </a:r>
            <a:endParaRPr lang="es-419" sz="2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16676"/>
          <a:stretch/>
        </p:blipFill>
        <p:spPr>
          <a:xfrm>
            <a:off x="5176596" y="1828800"/>
            <a:ext cx="3512029" cy="431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9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 rot="10800000" flipV="1">
            <a:off x="351694" y="1012126"/>
            <a:ext cx="3223845" cy="765656"/>
          </a:xfrm>
          <a:prstGeom prst="rect">
            <a:avLst/>
          </a:prstGeom>
        </p:spPr>
        <p:txBody>
          <a:bodyPr vert="horz" wrap="square" lIns="0" tIns="8189" rIns="0" bIns="0" rtlCol="0">
            <a:spAutoFit/>
          </a:bodyPr>
          <a:lstStyle/>
          <a:p>
            <a:pPr marL="1337827">
              <a:spcBef>
                <a:spcPts val="65"/>
              </a:spcBef>
            </a:pPr>
            <a:r>
              <a:rPr sz="2461" spc="-10" dirty="0"/>
              <a:t>SEGUIR </a:t>
            </a:r>
            <a:r>
              <a:rPr sz="2461" spc="-3" dirty="0"/>
              <a:t>A</a:t>
            </a:r>
            <a:r>
              <a:rPr sz="2461" spc="-88" dirty="0"/>
              <a:t> </a:t>
            </a:r>
            <a:r>
              <a:rPr sz="2461" spc="-14" dirty="0"/>
              <a:t>JESÚS…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19600" y="1219200"/>
            <a:ext cx="4191000" cy="49844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8620" rIns="0" bIns="0" rtlCol="0">
            <a:spAutoFit/>
          </a:bodyPr>
          <a:lstStyle/>
          <a:p>
            <a:pPr marR="1799430">
              <a:spcBef>
                <a:spcPts val="68"/>
              </a:spcBef>
              <a:tabLst>
                <a:tab pos="262480" algn="l"/>
              </a:tabLst>
            </a:pPr>
            <a:r>
              <a:rPr sz="2000" dirty="0">
                <a:solidFill>
                  <a:srgbClr val="660066"/>
                </a:solidFill>
                <a:latin typeface="Calibri"/>
                <a:cs typeface="Calibri"/>
              </a:rPr>
              <a:t>»	</a:t>
            </a:r>
            <a:r>
              <a:rPr sz="2000" spc="-14" dirty="0" smtClean="0">
                <a:latin typeface="Calibri"/>
                <a:cs typeface="Calibri"/>
              </a:rPr>
              <a:t>Pone </a:t>
            </a:r>
            <a:r>
              <a:rPr sz="2000" dirty="0">
                <a:latin typeface="Calibri"/>
                <a:cs typeface="Calibri"/>
              </a:rPr>
              <a:t>al </a:t>
            </a:r>
            <a:r>
              <a:rPr sz="2000" spc="-20" dirty="0">
                <a:latin typeface="Calibri"/>
                <a:cs typeface="Calibri"/>
              </a:rPr>
              <a:t>otro, </a:t>
            </a:r>
            <a:r>
              <a:rPr sz="2000" dirty="0">
                <a:latin typeface="Calibri"/>
                <a:cs typeface="Calibri"/>
              </a:rPr>
              <a:t>a la </a:t>
            </a:r>
            <a:r>
              <a:rPr sz="2000" spc="-17" dirty="0">
                <a:latin typeface="Calibri"/>
                <a:cs typeface="Calibri"/>
              </a:rPr>
              <a:t>otra, </a:t>
            </a:r>
            <a:r>
              <a:rPr sz="2000" dirty="0">
                <a:latin typeface="Calibri"/>
                <a:cs typeface="Calibri"/>
              </a:rPr>
              <a:t>al</a:t>
            </a:r>
            <a:r>
              <a:rPr sz="2000" spc="41" dirty="0">
                <a:latin typeface="Calibri"/>
                <a:cs typeface="Calibri"/>
              </a:rPr>
              <a:t> </a:t>
            </a:r>
            <a:r>
              <a:rPr sz="2000" spc="-7" dirty="0">
                <a:latin typeface="Calibri"/>
                <a:cs typeface="Calibri"/>
              </a:rPr>
              <a:t>centro:</a:t>
            </a:r>
            <a:endParaRPr sz="2000" dirty="0">
              <a:latin typeface="Calibri"/>
              <a:cs typeface="Calibri"/>
            </a:endParaRPr>
          </a:p>
          <a:p>
            <a:pPr marL="218087">
              <a:spcBef>
                <a:spcPts val="85"/>
              </a:spcBef>
            </a:pPr>
            <a:r>
              <a:rPr sz="2000" i="1" spc="3" dirty="0">
                <a:latin typeface="Calibri"/>
                <a:cs typeface="Calibri"/>
              </a:rPr>
              <a:t>¿Qué quieres que haga por</a:t>
            </a:r>
            <a:r>
              <a:rPr sz="2000" i="1" spc="-38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ti?</a:t>
            </a:r>
            <a:endParaRPr sz="2000" dirty="0">
              <a:latin typeface="Calibri"/>
              <a:cs typeface="Calibri"/>
            </a:endParaRPr>
          </a:p>
          <a:p>
            <a:pPr marL="216794">
              <a:spcBef>
                <a:spcPts val="72"/>
              </a:spcBef>
            </a:pPr>
            <a:r>
              <a:rPr sz="2000" i="1" spc="3" dirty="0">
                <a:latin typeface="Calibri"/>
                <a:cs typeface="Calibri"/>
              </a:rPr>
              <a:t>¿Qué</a:t>
            </a:r>
            <a:r>
              <a:rPr sz="2000" i="1" spc="7" dirty="0">
                <a:latin typeface="Calibri"/>
                <a:cs typeface="Calibri"/>
              </a:rPr>
              <a:t> </a:t>
            </a:r>
            <a:r>
              <a:rPr sz="2000" i="1" spc="3" dirty="0">
                <a:latin typeface="Calibri"/>
                <a:cs typeface="Calibri"/>
              </a:rPr>
              <a:t>buscas?</a:t>
            </a:r>
            <a:endParaRPr sz="2000" dirty="0">
              <a:latin typeface="Calibri"/>
              <a:cs typeface="Calibri"/>
            </a:endParaRPr>
          </a:p>
          <a:p>
            <a:pPr marL="216363">
              <a:spcBef>
                <a:spcPts val="68"/>
              </a:spcBef>
            </a:pPr>
            <a:r>
              <a:rPr sz="2000" i="1" spc="-48" dirty="0">
                <a:latin typeface="Calibri"/>
                <a:cs typeface="Calibri"/>
              </a:rPr>
              <a:t>Tu </a:t>
            </a:r>
            <a:r>
              <a:rPr sz="2000" i="1" spc="-14" dirty="0">
                <a:latin typeface="Calibri"/>
                <a:cs typeface="Calibri"/>
              </a:rPr>
              <a:t>fe </a:t>
            </a:r>
            <a:r>
              <a:rPr sz="2000" i="1" spc="-10" dirty="0">
                <a:latin typeface="Calibri"/>
                <a:cs typeface="Calibri"/>
              </a:rPr>
              <a:t>te </a:t>
            </a:r>
            <a:r>
              <a:rPr sz="2000" i="1" spc="3" dirty="0">
                <a:latin typeface="Calibri"/>
                <a:cs typeface="Calibri"/>
              </a:rPr>
              <a:t>ha</a:t>
            </a:r>
            <a:r>
              <a:rPr sz="2000" i="1" spc="31" dirty="0">
                <a:latin typeface="Calibri"/>
                <a:cs typeface="Calibri"/>
              </a:rPr>
              <a:t> </a:t>
            </a:r>
            <a:r>
              <a:rPr sz="2000" i="1" spc="3" dirty="0">
                <a:latin typeface="Calibri"/>
                <a:cs typeface="Calibri"/>
              </a:rPr>
              <a:t>salvado…</a:t>
            </a:r>
            <a:endParaRPr sz="2000" dirty="0">
              <a:latin typeface="Calibri"/>
              <a:cs typeface="Calibri"/>
            </a:endParaRPr>
          </a:p>
          <a:p>
            <a:pPr>
              <a:spcBef>
                <a:spcPts val="24"/>
              </a:spcBef>
            </a:pPr>
            <a:endParaRPr sz="2000" dirty="0">
              <a:latin typeface="Calibri"/>
              <a:cs typeface="Calibri"/>
            </a:endParaRPr>
          </a:p>
          <a:p>
            <a:pPr marL="8620">
              <a:spcBef>
                <a:spcPts val="3"/>
              </a:spcBef>
              <a:tabLst>
                <a:tab pos="271100" algn="l"/>
              </a:tabLst>
            </a:pPr>
            <a:r>
              <a:rPr sz="2000" dirty="0">
                <a:solidFill>
                  <a:srgbClr val="660066"/>
                </a:solidFill>
                <a:latin typeface="Calibri"/>
                <a:cs typeface="Calibri"/>
              </a:rPr>
              <a:t>»	</a:t>
            </a:r>
            <a:r>
              <a:rPr sz="2000" spc="-7" dirty="0">
                <a:latin typeface="Calibri"/>
                <a:cs typeface="Calibri"/>
              </a:rPr>
              <a:t>Vive “reconociendo” </a:t>
            </a:r>
            <a:r>
              <a:rPr sz="2000" dirty="0">
                <a:latin typeface="Calibri"/>
                <a:cs typeface="Calibri"/>
              </a:rPr>
              <a:t>al </a:t>
            </a:r>
            <a:r>
              <a:rPr sz="2000" spc="-20" dirty="0">
                <a:latin typeface="Calibri"/>
                <a:cs typeface="Calibri"/>
              </a:rPr>
              <a:t>otro, </a:t>
            </a:r>
            <a:r>
              <a:rPr sz="2000" dirty="0">
                <a:latin typeface="Calibri"/>
                <a:cs typeface="Calibri"/>
              </a:rPr>
              <a:t>a la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7" dirty="0">
                <a:latin typeface="Calibri"/>
                <a:cs typeface="Calibri"/>
              </a:rPr>
              <a:t>otra:</a:t>
            </a:r>
            <a:endParaRPr sz="2000" dirty="0">
              <a:latin typeface="Calibri"/>
              <a:cs typeface="Calibri"/>
            </a:endParaRPr>
          </a:p>
          <a:p>
            <a:pPr marL="217656">
              <a:spcBef>
                <a:spcPts val="82"/>
              </a:spcBef>
            </a:pPr>
            <a:r>
              <a:rPr sz="2000" i="1" spc="3" dirty="0">
                <a:latin typeface="Calibri"/>
                <a:cs typeface="Calibri"/>
              </a:rPr>
              <a:t>¡Qué grande es tu</a:t>
            </a:r>
            <a:r>
              <a:rPr sz="2000" i="1" spc="-31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fe!</a:t>
            </a:r>
            <a:endParaRPr sz="2000" dirty="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2000" dirty="0">
              <a:latin typeface="Calibri"/>
              <a:cs typeface="Calibri"/>
            </a:endParaRPr>
          </a:p>
          <a:p>
            <a:pPr marL="8620">
              <a:tabLst>
                <a:tab pos="271100" algn="l"/>
              </a:tabLst>
            </a:pPr>
            <a:r>
              <a:rPr sz="2000" dirty="0">
                <a:solidFill>
                  <a:srgbClr val="660066"/>
                </a:solidFill>
                <a:latin typeface="Calibri"/>
                <a:cs typeface="Calibri"/>
              </a:rPr>
              <a:t>»	</a:t>
            </a:r>
            <a:r>
              <a:rPr sz="2000" spc="3" dirty="0">
                <a:latin typeface="Calibri"/>
                <a:cs typeface="Calibri"/>
              </a:rPr>
              <a:t>No </a:t>
            </a:r>
            <a:r>
              <a:rPr sz="2000" dirty="0">
                <a:latin typeface="Calibri"/>
                <a:cs typeface="Calibri"/>
              </a:rPr>
              <a:t>se </a:t>
            </a:r>
            <a:r>
              <a:rPr sz="2000" spc="-10" dirty="0">
                <a:latin typeface="Calibri"/>
                <a:cs typeface="Calibri"/>
              </a:rPr>
              <a:t>“apropia” </a:t>
            </a:r>
            <a:r>
              <a:rPr sz="2000" spc="-7" dirty="0">
                <a:latin typeface="Calibri"/>
                <a:cs typeface="Calibri"/>
              </a:rPr>
              <a:t>nunca </a:t>
            </a:r>
            <a:r>
              <a:rPr sz="2000" spc="-3" dirty="0">
                <a:latin typeface="Calibri"/>
                <a:cs typeface="Calibri"/>
              </a:rPr>
              <a:t>de </a:t>
            </a:r>
            <a:r>
              <a:rPr sz="2000" dirty="0">
                <a:latin typeface="Calibri"/>
                <a:cs typeface="Calibri"/>
              </a:rPr>
              <a:t>la vida </a:t>
            </a:r>
            <a:r>
              <a:rPr sz="2000" spc="-3" dirty="0">
                <a:latin typeface="Calibri"/>
                <a:cs typeface="Calibri"/>
              </a:rPr>
              <a:t>del</a:t>
            </a:r>
            <a:r>
              <a:rPr sz="2000" spc="88" dirty="0">
                <a:latin typeface="Calibri"/>
                <a:cs typeface="Calibri"/>
              </a:rPr>
              <a:t> </a:t>
            </a:r>
            <a:r>
              <a:rPr sz="2000" spc="-17" dirty="0">
                <a:latin typeface="Calibri"/>
                <a:cs typeface="Calibri"/>
              </a:rPr>
              <a:t>otro:</a:t>
            </a:r>
            <a:endParaRPr sz="2000" dirty="0">
              <a:latin typeface="Calibri"/>
              <a:cs typeface="Calibri"/>
            </a:endParaRPr>
          </a:p>
          <a:p>
            <a:pPr>
              <a:spcBef>
                <a:spcPts val="27"/>
              </a:spcBef>
            </a:pPr>
            <a:endParaRPr sz="2000" dirty="0">
              <a:latin typeface="Calibri"/>
              <a:cs typeface="Calibri"/>
            </a:endParaRPr>
          </a:p>
          <a:p>
            <a:pPr marR="13792">
              <a:spcBef>
                <a:spcPts val="3"/>
              </a:spcBef>
              <a:tabLst>
                <a:tab pos="262480" algn="l"/>
              </a:tabLst>
            </a:pPr>
            <a:r>
              <a:rPr sz="2000" dirty="0">
                <a:solidFill>
                  <a:srgbClr val="660066"/>
                </a:solidFill>
                <a:latin typeface="Calibri"/>
                <a:cs typeface="Calibri"/>
              </a:rPr>
              <a:t>»	</a:t>
            </a:r>
            <a:r>
              <a:rPr sz="2000" spc="-3" dirty="0">
                <a:latin typeface="Calibri"/>
                <a:cs typeface="Calibri"/>
              </a:rPr>
              <a:t>Continuamente pone de pie, </a:t>
            </a:r>
            <a:r>
              <a:rPr sz="2000" spc="-7" dirty="0" err="1">
                <a:latin typeface="Calibri"/>
                <a:cs typeface="Calibri"/>
              </a:rPr>
              <a:t>libera</a:t>
            </a:r>
            <a:r>
              <a:rPr sz="2000" spc="-7" dirty="0">
                <a:latin typeface="Calibri"/>
                <a:cs typeface="Calibri"/>
              </a:rPr>
              <a:t>,</a:t>
            </a:r>
            <a:r>
              <a:rPr lang="es-MX" sz="2000" spc="-7" dirty="0">
                <a:latin typeface="Calibri"/>
                <a:cs typeface="Calibri"/>
              </a:rPr>
              <a:t> </a:t>
            </a:r>
            <a:r>
              <a:rPr sz="2000" spc="-3" dirty="0" err="1">
                <a:latin typeface="Calibri"/>
                <a:cs typeface="Calibri"/>
              </a:rPr>
              <a:t>sana</a:t>
            </a:r>
            <a:r>
              <a:rPr sz="2000" spc="-3" dirty="0">
                <a:latin typeface="Calibri"/>
                <a:cs typeface="Calibri"/>
              </a:rPr>
              <a:t>…</a:t>
            </a:r>
            <a:endParaRPr sz="2000" dirty="0">
              <a:latin typeface="Calibri"/>
              <a:cs typeface="Calibri"/>
            </a:endParaRPr>
          </a:p>
          <a:p>
            <a:pPr marR="3448">
              <a:spcBef>
                <a:spcPts val="17"/>
              </a:spcBef>
            </a:pPr>
            <a:r>
              <a:rPr sz="2000" spc="-3" dirty="0">
                <a:latin typeface="Calibri"/>
                <a:cs typeface="Calibri"/>
              </a:rPr>
              <a:t>(si </a:t>
            </a:r>
            <a:r>
              <a:rPr sz="2000" spc="-7" dirty="0">
                <a:latin typeface="Calibri"/>
                <a:cs typeface="Calibri"/>
              </a:rPr>
              <a:t>miramos </a:t>
            </a:r>
            <a:r>
              <a:rPr sz="2000" spc="-24" dirty="0">
                <a:latin typeface="Calibri"/>
                <a:cs typeface="Calibri"/>
              </a:rPr>
              <a:t>“cómo </a:t>
            </a:r>
            <a:r>
              <a:rPr sz="2000" spc="3" dirty="0">
                <a:latin typeface="Calibri"/>
                <a:cs typeface="Calibri"/>
              </a:rPr>
              <a:t>quedan” quienes </a:t>
            </a:r>
            <a:r>
              <a:rPr sz="2000" dirty="0">
                <a:latin typeface="Calibri"/>
                <a:cs typeface="Calibri"/>
              </a:rPr>
              <a:t>se </a:t>
            </a:r>
            <a:r>
              <a:rPr sz="2000" spc="-7" dirty="0">
                <a:latin typeface="Calibri"/>
                <a:cs typeface="Calibri"/>
              </a:rPr>
              <a:t>encuentran </a:t>
            </a:r>
            <a:r>
              <a:rPr sz="2000" spc="-3" dirty="0">
                <a:latin typeface="Calibri"/>
                <a:cs typeface="Calibri"/>
              </a:rPr>
              <a:t>con</a:t>
            </a:r>
            <a:r>
              <a:rPr sz="2000" spc="197" dirty="0">
                <a:latin typeface="Calibri"/>
                <a:cs typeface="Calibri"/>
              </a:rPr>
              <a:t> </a:t>
            </a:r>
            <a:r>
              <a:rPr sz="2000" spc="3" dirty="0">
                <a:latin typeface="Calibri"/>
                <a:cs typeface="Calibri"/>
              </a:rPr>
              <a:t>Jesús…)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AutoShape 2" descr="Jesús sirvió a los demás"/>
          <p:cNvSpPr>
            <a:spLocks noChangeAspect="1" noChangeArrowheads="1"/>
          </p:cNvSpPr>
          <p:nvPr/>
        </p:nvSpPr>
        <p:spPr bwMode="auto">
          <a:xfrm>
            <a:off x="119673" y="680183"/>
            <a:ext cx="234462" cy="23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0338" tIns="35169" rIns="70338" bIns="35169" numCol="1" anchor="t" anchorCtr="0" compatLnSpc="1">
            <a:prstTxWarp prst="textNoShape">
              <a:avLst/>
            </a:prstTxWarp>
          </a:bodyPr>
          <a:lstStyle/>
          <a:p>
            <a:endParaRPr lang="es-419" sz="1385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08" y="609600"/>
            <a:ext cx="3052762" cy="595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9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 idx="4294967295"/>
          </p:nvPr>
        </p:nvSpPr>
        <p:spPr>
          <a:xfrm>
            <a:off x="0" y="365125"/>
            <a:ext cx="7886700" cy="493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3505">
              <a:lnSpc>
                <a:spcPct val="100000"/>
              </a:lnSpc>
            </a:pPr>
            <a:r>
              <a:rPr lang="es-ES" sz="3200" dirty="0" smtClean="0">
                <a:solidFill>
                  <a:schemeClr val="tx1"/>
                </a:solidFill>
              </a:rPr>
              <a:t>Y qué </a:t>
            </a:r>
            <a:r>
              <a:rPr sz="3200" spc="-5" dirty="0" smtClean="0">
                <a:solidFill>
                  <a:schemeClr val="tx1"/>
                </a:solidFill>
              </a:rPr>
              <a:t>implica</a:t>
            </a:r>
            <a:r>
              <a:rPr lang="es-ES" sz="3200" spc="-5" dirty="0" smtClean="0">
                <a:solidFill>
                  <a:schemeClr val="tx1"/>
                </a:solidFill>
              </a:rPr>
              <a:t> el Buen Trato</a:t>
            </a:r>
            <a:r>
              <a:rPr sz="3200" spc="-5" dirty="0" smtClean="0">
                <a:solidFill>
                  <a:schemeClr val="tx1"/>
                </a:solidFill>
              </a:rPr>
              <a:t>…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6800" y="2209800"/>
            <a:ext cx="3950092" cy="3321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88900" indent="99060">
              <a:lnSpc>
                <a:spcPts val="3020"/>
              </a:lnSpc>
              <a:spcBef>
                <a:spcPts val="1945"/>
              </a:spcBef>
            </a:pPr>
            <a:r>
              <a:rPr lang="es-ES" sz="2400" dirty="0" smtClean="0">
                <a:cs typeface="Times New Roman"/>
              </a:rPr>
              <a:t>Centralidad </a:t>
            </a:r>
            <a:r>
              <a:rPr lang="es-ES" sz="2400" dirty="0">
                <a:cs typeface="Times New Roman"/>
              </a:rPr>
              <a:t>en la dignidad de la </a:t>
            </a:r>
            <a:r>
              <a:rPr lang="es-ES" sz="2400" dirty="0" smtClean="0">
                <a:cs typeface="Times New Roman"/>
              </a:rPr>
              <a:t>persona y </a:t>
            </a:r>
            <a:r>
              <a:rPr lang="es-ES" sz="2400" dirty="0">
                <a:cs typeface="Times New Roman"/>
              </a:rPr>
              <a:t>tiene un valor en sí mismo, y no en función de que hace o </a:t>
            </a:r>
            <a:r>
              <a:rPr lang="es-ES" sz="2400" dirty="0" smtClean="0">
                <a:cs typeface="Times New Roman"/>
              </a:rPr>
              <a:t>tiene.</a:t>
            </a:r>
            <a:endParaRPr lang="es-ES" sz="2400" dirty="0">
              <a:cs typeface="Times New Roman"/>
            </a:endParaRPr>
          </a:p>
          <a:p>
            <a:pPr marL="12700" marR="88900" indent="99060">
              <a:lnSpc>
                <a:spcPts val="3020"/>
              </a:lnSpc>
              <a:spcBef>
                <a:spcPts val="1945"/>
              </a:spcBef>
            </a:pPr>
            <a:r>
              <a:rPr sz="2400" spc="-5" dirty="0" smtClean="0">
                <a:cs typeface="Calibri"/>
              </a:rPr>
              <a:t>“</a:t>
            </a:r>
            <a:r>
              <a:rPr sz="2800" spc="-5" dirty="0">
                <a:cs typeface="Calibri"/>
              </a:rPr>
              <a:t>Es coherente con </a:t>
            </a:r>
            <a:r>
              <a:rPr sz="2800" spc="-10" dirty="0">
                <a:cs typeface="Calibri"/>
              </a:rPr>
              <a:t>una </a:t>
            </a:r>
            <a:r>
              <a:rPr sz="2600" u="heavy" dirty="0">
                <a:cs typeface="Calibri"/>
              </a:rPr>
              <a:t>ÉTICA </a:t>
            </a:r>
            <a:r>
              <a:rPr sz="2600" u="heavy" spc="-5" dirty="0">
                <a:cs typeface="Calibri"/>
              </a:rPr>
              <a:t>DEL </a:t>
            </a:r>
            <a:r>
              <a:rPr sz="2600" u="heavy" dirty="0">
                <a:cs typeface="Calibri"/>
              </a:rPr>
              <a:t>CUIDADO</a:t>
            </a:r>
            <a:r>
              <a:rPr sz="2800" dirty="0">
                <a:cs typeface="Calibri"/>
              </a:rPr>
              <a:t>,  </a:t>
            </a:r>
            <a:r>
              <a:rPr sz="2800" spc="-5" dirty="0">
                <a:cs typeface="Calibri"/>
              </a:rPr>
              <a:t>donde lo más importante son las</a:t>
            </a:r>
            <a:r>
              <a:rPr sz="2800" spc="55" dirty="0">
                <a:cs typeface="Calibri"/>
              </a:rPr>
              <a:t> </a:t>
            </a:r>
            <a:r>
              <a:rPr sz="2800" spc="-5" dirty="0">
                <a:cs typeface="Calibri"/>
              </a:rPr>
              <a:t>personas”</a:t>
            </a:r>
            <a:endParaRPr sz="2800" dirty="0">
              <a:cs typeface="Calibri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10353"/>
            <a:ext cx="4200525" cy="252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7799" y="1192412"/>
            <a:ext cx="6096000" cy="369332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Qué entendemos como </a:t>
            </a:r>
            <a:r>
              <a:rPr lang="es-ES" sz="2400" i="1" dirty="0" smtClean="0">
                <a:solidFill>
                  <a:schemeClr val="tx2">
                    <a:lumMod val="75000"/>
                  </a:schemeClr>
                </a:solidFill>
              </a:rPr>
              <a:t>Ética del Cuidado</a:t>
            </a:r>
            <a:endParaRPr lang="es-CL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09600" y="16764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3B3B3D"/>
                </a:solidFill>
              </a:rPr>
              <a:t> “Alguien necesita cuidado, alguien cuida. Eso no conlleva ninguna otra transacción excepto concurrir, no espera retribución, no espera recompensa, no espera nada, es un acto de responsabilidad</a:t>
            </a:r>
            <a:r>
              <a:rPr lang="es-ES" dirty="0" smtClean="0">
                <a:solidFill>
                  <a:srgbClr val="3B3B3D"/>
                </a:solidFill>
              </a:rPr>
              <a:t>” (Vinka Jackson)</a:t>
            </a:r>
            <a:endParaRPr lang="es-CL" dirty="0"/>
          </a:p>
        </p:txBody>
      </p:sp>
      <p:pic>
        <p:nvPicPr>
          <p:cNvPr id="1026" name="Picture 2" descr="Etica del cuid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2" y="3083718"/>
            <a:ext cx="5032375" cy="377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1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381000" y="1143000"/>
            <a:ext cx="4495800" cy="4648200"/>
          </a:xfrm>
        </p:spPr>
        <p:txBody>
          <a:bodyPr/>
          <a:lstStyle/>
          <a:p>
            <a:pPr algn="just"/>
            <a:r>
              <a:rPr lang="es-ES" sz="2000" dirty="0" smtClean="0">
                <a:solidFill>
                  <a:schemeClr val="tx1"/>
                </a:solidFill>
              </a:rPr>
              <a:t>La ética del cuidado se evidencia: “Cuando amamos cuidamos, cuando cuidamos amamos” (Boff 2003)</a:t>
            </a:r>
          </a:p>
          <a:p>
            <a:pPr algn="just"/>
            <a:r>
              <a:rPr lang="es-ES" sz="2000" dirty="0" smtClean="0">
                <a:solidFill>
                  <a:schemeClr val="tx1"/>
                </a:solidFill>
              </a:rPr>
              <a:t>Es cuidar con amor y respeto todo lo que se nos brinda</a:t>
            </a:r>
          </a:p>
          <a:p>
            <a:pPr algn="just"/>
            <a:r>
              <a:rPr lang="es-ES" sz="2000" dirty="0" smtClean="0">
                <a:solidFill>
                  <a:schemeClr val="tx1"/>
                </a:solidFill>
              </a:rPr>
              <a:t>Es proteger la vida atendiendo a unos principios y valores que deben orientar las </a:t>
            </a:r>
            <a:r>
              <a:rPr lang="es-ES" sz="2000" dirty="0" smtClean="0">
                <a:solidFill>
                  <a:schemeClr val="tx1"/>
                </a:solidFill>
              </a:rPr>
              <a:t>acciones </a:t>
            </a:r>
            <a:r>
              <a:rPr lang="es-ES" sz="2000" dirty="0" smtClean="0">
                <a:solidFill>
                  <a:schemeClr val="tx1"/>
                </a:solidFill>
              </a:rPr>
              <a:t>también, </a:t>
            </a:r>
            <a:r>
              <a:rPr lang="es-ES" sz="2000" dirty="0" smtClean="0">
                <a:solidFill>
                  <a:schemeClr val="tx1"/>
                </a:solidFill>
              </a:rPr>
              <a:t>poder </a:t>
            </a:r>
            <a:r>
              <a:rPr lang="es-ES" sz="2000" dirty="0" smtClean="0">
                <a:solidFill>
                  <a:schemeClr val="tx1"/>
                </a:solidFill>
              </a:rPr>
              <a:t>mejorar la calidad de vida de otros (Franco y Velásquez,2009)</a:t>
            </a:r>
          </a:p>
          <a:p>
            <a:pPr algn="just"/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/>
                </a:solidFill>
              </a:rPr>
              <a:t>Comprenderla como una actitud cotidiana</a:t>
            </a:r>
          </a:p>
          <a:p>
            <a:pPr algn="just"/>
            <a:endParaRPr lang="es-ES" sz="2000" dirty="0">
              <a:solidFill>
                <a:schemeClr val="tx1"/>
              </a:solidFill>
            </a:endParaRPr>
          </a:p>
          <a:p>
            <a:pPr algn="just"/>
            <a:r>
              <a:rPr lang="es-ES" sz="2000" dirty="0" smtClean="0">
                <a:solidFill>
                  <a:schemeClr val="tx1"/>
                </a:solidFill>
              </a:rPr>
              <a:t>Que valora la fragilidad de la condición humana</a:t>
            </a:r>
          </a:p>
          <a:p>
            <a:pPr algn="just"/>
            <a:endParaRPr lang="es-ES" sz="2000" dirty="0">
              <a:solidFill>
                <a:schemeClr val="tx1"/>
              </a:solidFill>
            </a:endParaRPr>
          </a:p>
          <a:p>
            <a:pPr algn="just"/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endParaRPr lang="es-ES" sz="2000" dirty="0" smtClean="0">
              <a:solidFill>
                <a:schemeClr val="tx1"/>
              </a:solidFill>
            </a:endParaRPr>
          </a:p>
          <a:p>
            <a:pPr algn="just"/>
            <a:endParaRPr lang="es-ES" sz="2000" b="0" i="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743200"/>
            <a:ext cx="3657600" cy="243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1000" y="304801"/>
            <a:ext cx="8077200" cy="861774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Ámbitos de relación de la ética del cuidado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CL" sz="2800" dirty="0">
              <a:solidFill>
                <a:schemeClr val="tx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4"/>
          </p:nvPr>
        </p:nvSpPr>
        <p:spPr>
          <a:xfrm>
            <a:off x="169398" y="1245406"/>
            <a:ext cx="4800600" cy="5016758"/>
          </a:xfrm>
        </p:spPr>
        <p:txBody>
          <a:bodyPr/>
          <a:lstStyle/>
          <a:p>
            <a:endParaRPr lang="es-ES" sz="1800" b="0" i="0" dirty="0">
              <a:solidFill>
                <a:schemeClr val="tx1"/>
              </a:solidFill>
            </a:endParaRPr>
          </a:p>
          <a:p>
            <a:r>
              <a:rPr lang="es-ES" sz="1800" b="0" i="0" u="sng" dirty="0" smtClean="0">
                <a:solidFill>
                  <a:schemeClr val="tx1"/>
                </a:solidFill>
              </a:rPr>
              <a:t>Con si mismo: </a:t>
            </a:r>
            <a:r>
              <a:rPr lang="es-ES" sz="1800" b="0" i="0" dirty="0" smtClean="0">
                <a:solidFill>
                  <a:schemeClr val="tx1"/>
                </a:solidFill>
              </a:rPr>
              <a:t>Atención al yo para asegurar la supervivencia</a:t>
            </a:r>
          </a:p>
          <a:p>
            <a:endParaRPr lang="es-ES" sz="1800" b="0" i="0" dirty="0">
              <a:solidFill>
                <a:schemeClr val="tx1"/>
              </a:solidFill>
            </a:endParaRPr>
          </a:p>
          <a:p>
            <a:r>
              <a:rPr lang="es-ES" sz="1800" b="0" i="0" u="sng" dirty="0" smtClean="0">
                <a:solidFill>
                  <a:schemeClr val="tx1"/>
                </a:solidFill>
              </a:rPr>
              <a:t>Con los otros: </a:t>
            </a:r>
            <a:r>
              <a:rPr lang="es-ES" sz="1800" b="0" i="0" dirty="0" smtClean="0">
                <a:solidFill>
                  <a:schemeClr val="tx1"/>
                </a:solidFill>
              </a:rPr>
              <a:t>Entendimiento entre la conexión entre yo y los otros, mediante el concepto de responsabilidad. Lo bueno es la atención a los demás. Buscar el equilibrio entre el poder y el cuidado de sí mismo y el cuidado a los demás (Carol Gilligan)</a:t>
            </a:r>
          </a:p>
          <a:p>
            <a:endParaRPr lang="es-ES" sz="1800" b="0" i="0" dirty="0">
              <a:solidFill>
                <a:schemeClr val="tx1"/>
              </a:solidFill>
            </a:endParaRPr>
          </a:p>
          <a:p>
            <a:r>
              <a:rPr lang="es-ES" sz="1800" b="0" i="0" u="sng" dirty="0" smtClean="0">
                <a:solidFill>
                  <a:schemeClr val="tx1"/>
                </a:solidFill>
              </a:rPr>
              <a:t>Con el ecosistema:</a:t>
            </a:r>
            <a:r>
              <a:rPr lang="es-ES" sz="1800" b="0" i="0" dirty="0" smtClean="0">
                <a:solidFill>
                  <a:schemeClr val="tx1"/>
                </a:solidFill>
              </a:rPr>
              <a:t> Cuidado de la creación. “</a:t>
            </a:r>
            <a:r>
              <a:rPr lang="es-ES" sz="1800" b="0" i="0" dirty="0"/>
              <a:t> </a:t>
            </a:r>
            <a:r>
              <a:rPr lang="es-ES" sz="1800" b="0" i="0" dirty="0">
                <a:solidFill>
                  <a:schemeClr val="tx1"/>
                </a:solidFill>
              </a:rPr>
              <a:t>El auténtico desarrollo humano posee un carácter moral y supone el pleno respeto a la persona humana, pero también debe prestar atención al mundo natural y «tener en cuenta la naturaleza de cada ser y su mutua conexión en un sistema ordenado</a:t>
            </a:r>
            <a:r>
              <a:rPr lang="es-ES" sz="1800" b="0" i="0" dirty="0" smtClean="0">
                <a:solidFill>
                  <a:schemeClr val="tx1"/>
                </a:solidFill>
              </a:rPr>
              <a:t>.” Papa Francisco. Laudato Si.</a:t>
            </a:r>
          </a:p>
          <a:p>
            <a:endParaRPr lang="es-ES" sz="2000" b="0" i="0" dirty="0">
              <a:solidFill>
                <a:schemeClr val="tx1"/>
              </a:solidFill>
            </a:endParaRPr>
          </a:p>
        </p:txBody>
      </p:sp>
      <p:pic>
        <p:nvPicPr>
          <p:cNvPr id="2052" name="Picture 4" descr="El autocuidado y su importancia | Neurowav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998" y="1381075"/>
            <a:ext cx="382332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16361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3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2895600"/>
            <a:ext cx="6685788" cy="677108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¿Cómo afecta el mal trato?</a:t>
            </a:r>
            <a:endParaRPr lang="es-C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09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940" y="951314"/>
            <a:ext cx="8458200" cy="30887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0" tIns="10860" rIns="0" bIns="0" rtlCol="0">
            <a:spAutoFit/>
          </a:bodyPr>
          <a:lstStyle/>
          <a:p>
            <a:pPr marL="10860" marR="216652">
              <a:buClr>
                <a:srgbClr val="C00000"/>
              </a:buClr>
              <a:buSzPct val="95833"/>
              <a:buFont typeface="Wingdings"/>
              <a:buChar char=""/>
              <a:tabLst>
                <a:tab pos="130860" algn="l"/>
                <a:tab pos="4125627" algn="l"/>
              </a:tabLst>
            </a:pPr>
            <a:r>
              <a:rPr sz="2000" spc="-4" dirty="0" smtClean="0">
                <a:latin typeface="+mj-lt"/>
                <a:cs typeface="Arial"/>
              </a:rPr>
              <a:t>El </a:t>
            </a:r>
            <a:r>
              <a:rPr sz="2000" spc="-4" dirty="0">
                <a:latin typeface="+mj-lt"/>
                <a:cs typeface="Arial"/>
              </a:rPr>
              <a:t>estrés intenso </a:t>
            </a:r>
            <a:r>
              <a:rPr sz="2000" dirty="0">
                <a:latin typeface="+mj-lt"/>
                <a:cs typeface="Arial"/>
              </a:rPr>
              <a:t>y</a:t>
            </a:r>
            <a:r>
              <a:rPr sz="2000" spc="38" dirty="0">
                <a:latin typeface="+mj-lt"/>
                <a:cs typeface="Arial"/>
              </a:rPr>
              <a:t> </a:t>
            </a:r>
            <a:r>
              <a:rPr sz="2000" spc="-4" dirty="0" err="1">
                <a:latin typeface="+mj-lt"/>
                <a:cs typeface="Arial"/>
              </a:rPr>
              <a:t>crónico</a:t>
            </a:r>
            <a:r>
              <a:rPr sz="2000" spc="-4" dirty="0">
                <a:latin typeface="+mj-lt"/>
                <a:cs typeface="Arial"/>
              </a:rPr>
              <a:t> </a:t>
            </a:r>
            <a:r>
              <a:rPr sz="2000" spc="-4" dirty="0" smtClean="0">
                <a:latin typeface="+mj-lt"/>
                <a:cs typeface="Arial"/>
              </a:rPr>
              <a:t>que</a:t>
            </a:r>
            <a:r>
              <a:rPr lang="es-ES" sz="2000" spc="-4" dirty="0" smtClean="0">
                <a:latin typeface="+mj-lt"/>
                <a:cs typeface="Arial"/>
              </a:rPr>
              <a:t> </a:t>
            </a:r>
            <a:r>
              <a:rPr sz="2000" spc="-4" dirty="0" err="1" smtClean="0">
                <a:latin typeface="+mj-lt"/>
                <a:cs typeface="Arial"/>
              </a:rPr>
              <a:t>resulta</a:t>
            </a:r>
            <a:r>
              <a:rPr sz="2000" spc="-4" dirty="0" smtClean="0">
                <a:latin typeface="+mj-lt"/>
                <a:cs typeface="Arial"/>
              </a:rPr>
              <a:t> </a:t>
            </a:r>
            <a:r>
              <a:rPr sz="2000" spc="-9" dirty="0">
                <a:latin typeface="+mj-lt"/>
                <a:cs typeface="Arial"/>
              </a:rPr>
              <a:t>de </a:t>
            </a:r>
            <a:r>
              <a:rPr sz="2000" spc="-4" dirty="0">
                <a:latin typeface="+mj-lt"/>
                <a:cs typeface="Arial"/>
              </a:rPr>
              <a:t>los diferentes  tipos de malos tratos, daña </a:t>
            </a:r>
            <a:r>
              <a:rPr sz="2000" dirty="0">
                <a:latin typeface="+mj-lt"/>
                <a:cs typeface="Arial"/>
              </a:rPr>
              <a:t>la </a:t>
            </a:r>
            <a:r>
              <a:rPr sz="2000" spc="-4" dirty="0">
                <a:latin typeface="+mj-lt"/>
                <a:cs typeface="Arial"/>
              </a:rPr>
              <a:t>estructura cerebral </a:t>
            </a:r>
            <a:r>
              <a:rPr sz="2000" dirty="0">
                <a:latin typeface="+mj-lt"/>
                <a:cs typeface="Arial"/>
              </a:rPr>
              <a:t>y </a:t>
            </a:r>
            <a:r>
              <a:rPr sz="2000" spc="-4" dirty="0">
                <a:latin typeface="+mj-lt"/>
                <a:cs typeface="Arial"/>
              </a:rPr>
              <a:t>perturba  seriamente las </a:t>
            </a:r>
            <a:r>
              <a:rPr sz="2000" spc="-9" dirty="0">
                <a:latin typeface="+mj-lt"/>
                <a:cs typeface="Arial"/>
              </a:rPr>
              <a:t>posibilidades </a:t>
            </a:r>
            <a:r>
              <a:rPr sz="2000" spc="-4" dirty="0">
                <a:latin typeface="+mj-lt"/>
                <a:cs typeface="Arial"/>
              </a:rPr>
              <a:t>de un </a:t>
            </a:r>
            <a:r>
              <a:rPr sz="2000" spc="-4" dirty="0" err="1">
                <a:latin typeface="+mj-lt"/>
                <a:cs typeface="Arial"/>
              </a:rPr>
              <a:t>apego</a:t>
            </a:r>
            <a:r>
              <a:rPr sz="2000" spc="17" dirty="0">
                <a:latin typeface="+mj-lt"/>
                <a:cs typeface="Arial"/>
              </a:rPr>
              <a:t> </a:t>
            </a:r>
            <a:r>
              <a:rPr sz="2000" spc="-4" dirty="0" err="1" smtClean="0">
                <a:latin typeface="+mj-lt"/>
                <a:cs typeface="Arial"/>
              </a:rPr>
              <a:t>sano</a:t>
            </a:r>
            <a:r>
              <a:rPr lang="es-ES" sz="2000" spc="-4" dirty="0" smtClean="0">
                <a:latin typeface="+mj-lt"/>
                <a:cs typeface="Arial"/>
              </a:rPr>
              <a:t> (obstáculo para la resiliencia primaria)</a:t>
            </a:r>
          </a:p>
          <a:p>
            <a:pPr marL="10860" marR="216652">
              <a:buClr>
                <a:srgbClr val="C00000"/>
              </a:buClr>
              <a:buSzPct val="95833"/>
              <a:tabLst>
                <a:tab pos="130860" algn="l"/>
                <a:tab pos="4125627" algn="l"/>
              </a:tabLst>
            </a:pPr>
            <a:endParaRPr lang="es-ES" sz="2000" spc="-4" dirty="0">
              <a:latin typeface="+mj-lt"/>
              <a:cs typeface="Arial"/>
            </a:endParaRPr>
          </a:p>
          <a:p>
            <a:pPr>
              <a:spcBef>
                <a:spcPts val="43"/>
              </a:spcBef>
              <a:buClr>
                <a:srgbClr val="C00000"/>
              </a:buClr>
              <a:buFont typeface="Wingdings"/>
              <a:buChar char=""/>
            </a:pPr>
            <a:r>
              <a:rPr lang="es-ES" sz="2000" dirty="0" smtClean="0">
                <a:latin typeface="+mj-lt"/>
              </a:rPr>
              <a:t>Las personas víctimas </a:t>
            </a:r>
            <a:r>
              <a:rPr lang="es-ES" sz="2000" dirty="0">
                <a:latin typeface="+mj-lt"/>
              </a:rPr>
              <a:t>de malos tratos, violencia e injusticias, desarrollan mecanismos adaptativos para sobrevivir </a:t>
            </a:r>
            <a:r>
              <a:rPr lang="es-ES" sz="2000" dirty="0" smtClean="0">
                <a:latin typeface="+mj-lt"/>
              </a:rPr>
              <a:t>.Estos </a:t>
            </a:r>
            <a:r>
              <a:rPr lang="es-ES" sz="2000" dirty="0">
                <a:latin typeface="+mj-lt"/>
              </a:rPr>
              <a:t>mecanismos son indicadores de </a:t>
            </a:r>
            <a:r>
              <a:rPr lang="es-ES" sz="2000" dirty="0" smtClean="0">
                <a:latin typeface="+mj-lt"/>
              </a:rPr>
              <a:t>sufrimiento</a:t>
            </a:r>
          </a:p>
          <a:p>
            <a:pPr>
              <a:spcBef>
                <a:spcPts val="43"/>
              </a:spcBef>
              <a:buClr>
                <a:srgbClr val="C00000"/>
              </a:buClr>
            </a:pPr>
            <a:endParaRPr lang="es-ES" sz="2000" dirty="0" smtClean="0">
              <a:latin typeface="+mj-lt"/>
            </a:endParaRPr>
          </a:p>
          <a:p>
            <a:pPr>
              <a:spcBef>
                <a:spcPts val="43"/>
              </a:spcBef>
              <a:buClr>
                <a:srgbClr val="C00000"/>
              </a:buClr>
              <a:buFont typeface="Wingdings"/>
              <a:buChar char=""/>
            </a:pPr>
            <a:r>
              <a:rPr lang="es-ES" sz="2000" dirty="0">
                <a:latin typeface="+mj-lt"/>
              </a:rPr>
              <a:t>Los niñas y niños víctimas de malos tratos pueden </a:t>
            </a:r>
            <a:r>
              <a:rPr lang="es-ES" sz="2000" dirty="0" smtClean="0">
                <a:latin typeface="+mj-lt"/>
              </a:rPr>
              <a:t>superar </a:t>
            </a:r>
            <a:r>
              <a:rPr lang="es-ES" sz="2000" dirty="0">
                <a:latin typeface="+mj-lt"/>
              </a:rPr>
              <a:t>sus experiencias y llegar a ser adultos adecuados si encuentran dinámicas y tutores de resiliencia. </a:t>
            </a:r>
            <a:endParaRPr sz="2000" dirty="0">
              <a:latin typeface="+mj-lt"/>
              <a:cs typeface="Arial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92481" y="494070"/>
            <a:ext cx="8199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(</a:t>
            </a:r>
            <a:r>
              <a:rPr lang="es-ES" sz="2400" b="1" dirty="0" err="1" smtClean="0"/>
              <a:t>Barudy</a:t>
            </a:r>
            <a:r>
              <a:rPr lang="es-ES" sz="2400" b="1" dirty="0" smtClean="0"/>
              <a:t> y </a:t>
            </a:r>
            <a:r>
              <a:rPr lang="es-ES" sz="2400" b="1" dirty="0" err="1" smtClean="0"/>
              <a:t>Dantagnan</a:t>
            </a:r>
            <a:r>
              <a:rPr lang="es-ES" sz="2400" b="1" dirty="0" smtClean="0"/>
              <a:t>) </a:t>
            </a:r>
            <a:endParaRPr lang="es-CL" sz="24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822" y="4040046"/>
            <a:ext cx="6015978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5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64" y="-73925"/>
            <a:ext cx="9144000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5283754" y="390012"/>
            <a:ext cx="3352800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Elementos configurantes del Buen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</a:rPr>
              <a:t>trato</a:t>
            </a:r>
            <a:endParaRPr sz="2800" b="1" dirty="0">
              <a:latin typeface="Arial"/>
              <a:cs typeface="Arial"/>
            </a:endParaRPr>
          </a:p>
        </p:txBody>
      </p:sp>
      <p:pic>
        <p:nvPicPr>
          <p:cNvPr id="6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01" y="109058"/>
            <a:ext cx="4597908" cy="6932007"/>
          </a:xfrm>
          <a:prstGeom prst="rect">
            <a:avLst/>
          </a:prstGeom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738"/>
            <a:ext cx="5057064" cy="6857998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164592" y="55126"/>
            <a:ext cx="300075" cy="2558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50" spc="10" dirty="0">
                <a:solidFill>
                  <a:srgbClr val="FFFFA8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325536" y="667011"/>
            <a:ext cx="3945311" cy="7386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Es más que ausencia de  abuso</a:t>
            </a:r>
            <a:endParaRPr sz="2400" b="1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o maltrato.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64592" y="1111638"/>
            <a:ext cx="300075" cy="2558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50" spc="10" dirty="0">
                <a:solidFill>
                  <a:srgbClr val="FFFFA8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256625" y="1603079"/>
            <a:ext cx="3880421" cy="109876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No equivale a pasividad sino </a:t>
            </a:r>
            <a:endParaRPr sz="2400" b="1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que designa una manera de </a:t>
            </a:r>
            <a:endParaRPr sz="2400" b="1" dirty="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340" b="1" spc="10" dirty="0">
                <a:latin typeface="Calibri"/>
                <a:cs typeface="Calibri"/>
              </a:rPr>
              <a:t>estar y actuar frente al mundo.</a:t>
            </a:r>
            <a:endParaRPr sz="2300" b="1" dirty="0">
              <a:latin typeface="Calibri"/>
              <a:cs typeface="Calibri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164592" y="2413388"/>
            <a:ext cx="300075" cy="25588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50" spc="10" dirty="0">
                <a:solidFill>
                  <a:srgbClr val="FFFFA8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252984" y="2971800"/>
            <a:ext cx="4090416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s-ES" sz="2400" b="1" spc="10" dirty="0" smtClean="0">
                <a:latin typeface="Calibri"/>
                <a:cs typeface="Calibri"/>
              </a:rPr>
              <a:t>No se enseña, se vive. Surge de la experiencia de sentirse bien tratado.</a:t>
            </a:r>
          </a:p>
        </p:txBody>
      </p:sp>
      <p:sp>
        <p:nvSpPr>
          <p:cNvPr id="18" name="text 1"/>
          <p:cNvSpPr txBox="1"/>
          <p:nvPr/>
        </p:nvSpPr>
        <p:spPr>
          <a:xfrm>
            <a:off x="1611122" y="4748530"/>
            <a:ext cx="150266" cy="29291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00" b="1" i="1" spc="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228600" y="4343400"/>
            <a:ext cx="4683937" cy="1785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algn="just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Si bien se traduce en gestos, es </a:t>
            </a:r>
            <a:endParaRPr sz="2400" b="1" dirty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más bien un paradigma, una </a:t>
            </a:r>
            <a:endParaRPr sz="2400" b="1" dirty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forma particular de ver la vida</a:t>
            </a:r>
            <a:endParaRPr sz="2400" b="1" dirty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r>
              <a:rPr sz="2400" b="1" spc="10" dirty="0">
                <a:latin typeface="Calibri"/>
                <a:cs typeface="Calibri"/>
              </a:rPr>
              <a:t>y, sobre todo, de actuar </a:t>
            </a:r>
            <a:r>
              <a:rPr sz="2400" b="1" spc="10" dirty="0" smtClean="0">
                <a:latin typeface="Calibri"/>
                <a:cs typeface="Calibri"/>
              </a:rPr>
              <a:t>en</a:t>
            </a:r>
            <a:r>
              <a:rPr lang="es-ES" sz="2400" b="1" spc="10" dirty="0" smtClean="0">
                <a:latin typeface="Calibri"/>
                <a:cs typeface="Calibri"/>
              </a:rPr>
              <a:t> el mundo</a:t>
            </a:r>
            <a:endParaRPr sz="2400" b="1" dirty="0">
              <a:latin typeface="Calibri"/>
              <a:cs typeface="Calibri"/>
            </a:endParaRPr>
          </a:p>
          <a:p>
            <a:pPr marL="0" algn="just"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1123" y="1643447"/>
            <a:ext cx="3633788" cy="472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457200" y="838200"/>
            <a:ext cx="8382000" cy="2895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u="sng" dirty="0" smtClean="0">
                <a:solidFill>
                  <a:schemeClr val="tx1"/>
                </a:solidFill>
              </a:rPr>
              <a:t>Reconocimiento del otro como “legítimo otro”: </a:t>
            </a:r>
          </a:p>
          <a:p>
            <a:pPr marL="0" indent="0">
              <a:buNone/>
            </a:pPr>
            <a:endParaRPr lang="es-ES" sz="2000" b="1" u="sng" dirty="0" smtClean="0">
              <a:solidFill>
                <a:schemeClr val="tx1"/>
              </a:solidFill>
            </a:endParaRPr>
          </a:p>
          <a:p>
            <a:r>
              <a:rPr lang="es-ES" sz="2000" b="0" dirty="0" smtClean="0">
                <a:solidFill>
                  <a:schemeClr val="tx1"/>
                </a:solidFill>
              </a:rPr>
              <a:t>Como hijo de Dios, como mi hermano (dimensión fraterna</a:t>
            </a:r>
            <a:r>
              <a:rPr lang="es-ES" sz="2000" b="0" dirty="0" smtClean="0">
                <a:solidFill>
                  <a:schemeClr val="tx1"/>
                </a:solidFill>
              </a:rPr>
              <a:t>)</a:t>
            </a:r>
            <a:endParaRPr lang="es-ES" sz="2000" b="0" dirty="0" smtClean="0">
              <a:solidFill>
                <a:schemeClr val="tx1"/>
              </a:solidFill>
            </a:endParaRPr>
          </a:p>
          <a:p>
            <a:r>
              <a:rPr lang="es-ES" sz="2000" b="0" dirty="0" smtClean="0">
                <a:solidFill>
                  <a:schemeClr val="tx1"/>
                </a:solidFill>
              </a:rPr>
              <a:t>Es la capacidad de darse cuenta de que, tanto como uno, el otro existe y tiene características, intereses, necesidades, y formas de expresión tan importantes como las </a:t>
            </a:r>
            <a:r>
              <a:rPr lang="es-ES" sz="2000" b="0" dirty="0" smtClean="0">
                <a:solidFill>
                  <a:schemeClr val="tx1"/>
                </a:solidFill>
              </a:rPr>
              <a:t>nuestras</a:t>
            </a:r>
            <a:endParaRPr lang="es-ES" sz="2000" b="0" dirty="0" smtClean="0">
              <a:solidFill>
                <a:schemeClr val="tx1"/>
              </a:solidFill>
            </a:endParaRPr>
          </a:p>
          <a:p>
            <a:r>
              <a:rPr lang="es-ES" sz="2000" b="0" dirty="0" smtClean="0">
                <a:solidFill>
                  <a:schemeClr val="tx1"/>
                </a:solidFill>
              </a:rPr>
              <a:t>Es la esencia del respeto y se empieza a construir desde el primer momento de la vida a través del propio reconocimiento que se da como consecuencia de un adecuado vínculo afectivo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555124"/>
            <a:ext cx="7057061" cy="328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1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533400" y="1461184"/>
            <a:ext cx="3566864" cy="4191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b="1" u="sng" dirty="0" smtClean="0">
                <a:solidFill>
                  <a:schemeClr val="tx1"/>
                </a:solidFill>
              </a:rPr>
              <a:t>Empatía : </a:t>
            </a:r>
          </a:p>
          <a:p>
            <a:pPr marL="0" indent="0">
              <a:buNone/>
            </a:pPr>
            <a:endParaRPr lang="es-ES" sz="2400" b="1" dirty="0" smtClean="0">
              <a:solidFill>
                <a:schemeClr val="tx1"/>
              </a:solidFill>
            </a:endParaRPr>
          </a:p>
          <a:p>
            <a:r>
              <a:rPr lang="es-ES" sz="2400" b="0" dirty="0" smtClean="0">
                <a:solidFill>
                  <a:schemeClr val="tx1"/>
                </a:solidFill>
              </a:rPr>
              <a:t>Capacidad de darse cuenta, entender y comprender como se siente, cómo se piensa y por qué actúa como lo hace el otro con quién nos relacionamos.</a:t>
            </a:r>
          </a:p>
          <a:p>
            <a:r>
              <a:rPr lang="es-ES" sz="2400" b="0" dirty="0" smtClean="0">
                <a:solidFill>
                  <a:schemeClr val="tx1"/>
                </a:solidFill>
              </a:rPr>
              <a:t>Sólo es posible desarrollarla si hemos RECONOCIDO al otro.</a:t>
            </a:r>
            <a:endParaRPr lang="es-CL" sz="2400" b="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445418"/>
            <a:ext cx="4043363" cy="404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1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251520" y="685800"/>
            <a:ext cx="5400600" cy="2971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000" b="1" u="sng" dirty="0" smtClean="0">
                <a:solidFill>
                  <a:schemeClr val="tx1"/>
                </a:solidFill>
              </a:rPr>
              <a:t>Interacción igualitaria  : </a:t>
            </a:r>
          </a:p>
          <a:p>
            <a:pPr marL="0" indent="0">
              <a:buNone/>
            </a:pPr>
            <a:endParaRPr lang="es-ES" sz="3000" b="1" u="sng" dirty="0" smtClean="0">
              <a:solidFill>
                <a:schemeClr val="tx1"/>
              </a:solidFill>
            </a:endParaRPr>
          </a:p>
          <a:p>
            <a:r>
              <a:rPr lang="es-ES" sz="2000" b="0" dirty="0" smtClean="0">
                <a:solidFill>
                  <a:schemeClr val="tx1"/>
                </a:solidFill>
              </a:rPr>
              <a:t>Es el contexto ideal para la existencia del diálogo</a:t>
            </a:r>
          </a:p>
          <a:p>
            <a:r>
              <a:rPr lang="es-ES" sz="2000" b="0" dirty="0" smtClean="0">
                <a:solidFill>
                  <a:schemeClr val="tx1"/>
                </a:solidFill>
              </a:rPr>
              <a:t>Se basa, también, en el reconocimiento y la empatía y expresa la comprensión y uso adecuado de las jerarquías y el poder en las relaciones humanas </a:t>
            </a:r>
            <a:r>
              <a:rPr lang="es-ES" sz="2000" b="0" dirty="0">
                <a:solidFill>
                  <a:schemeClr val="tx1"/>
                </a:solidFill>
              </a:rPr>
              <a:t>d</a:t>
            </a:r>
            <a:r>
              <a:rPr lang="es-ES" sz="2000" b="0" dirty="0" smtClean="0">
                <a:solidFill>
                  <a:schemeClr val="tx1"/>
                </a:solidFill>
              </a:rPr>
              <a:t>onde de </a:t>
            </a:r>
            <a:r>
              <a:rPr lang="es-ES" sz="2000" b="0" dirty="0" smtClean="0">
                <a:solidFill>
                  <a:schemeClr val="tx1"/>
                </a:solidFill>
              </a:rPr>
              <a:t>ninguna manera justifican diferencias en cuanto a la valoración de las personas</a:t>
            </a:r>
          </a:p>
          <a:p>
            <a:endParaRPr lang="es-ES" sz="2400" b="0" dirty="0" smtClean="0">
              <a:solidFill>
                <a:schemeClr val="tx1"/>
              </a:solidFill>
            </a:endParaRPr>
          </a:p>
          <a:p>
            <a:endParaRPr lang="es-E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endParaRPr lang="es-ES" sz="2400" b="1" dirty="0" smtClean="0"/>
          </a:p>
        </p:txBody>
      </p:sp>
      <p:pic>
        <p:nvPicPr>
          <p:cNvPr id="1030" name="Picture 6" descr="Resultado de imagen para imagenes de igualdad entre las person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05200"/>
            <a:ext cx="4384454" cy="246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304800" y="838200"/>
            <a:ext cx="5112568" cy="5638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200" b="1" u="sng" dirty="0" smtClean="0">
                <a:solidFill>
                  <a:schemeClr val="tx1"/>
                </a:solidFill>
              </a:rPr>
              <a:t>Negociación </a:t>
            </a:r>
            <a:r>
              <a:rPr lang="es-ES" sz="2200" b="1" u="sng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s-ES" sz="2200" b="1" u="sng" dirty="0" smtClean="0">
              <a:solidFill>
                <a:schemeClr val="tx1"/>
              </a:solidFill>
            </a:endParaRPr>
          </a:p>
          <a:p>
            <a:r>
              <a:rPr lang="es-ES" sz="2200" dirty="0" smtClean="0">
                <a:solidFill>
                  <a:schemeClr val="tx1"/>
                </a:solidFill>
              </a:rPr>
              <a:t>Es la capacidad de manejar conflictos en forma que todas las partes queden satisfechas</a:t>
            </a:r>
          </a:p>
          <a:p>
            <a:r>
              <a:rPr lang="es-ES" sz="2200" dirty="0" smtClean="0">
                <a:solidFill>
                  <a:schemeClr val="tx1"/>
                </a:solidFill>
              </a:rPr>
              <a:t>Cuando negociamos, no hay vencedores ni vencidos</a:t>
            </a:r>
          </a:p>
          <a:p>
            <a:r>
              <a:rPr lang="es-ES" sz="2200" dirty="0" smtClean="0">
                <a:solidFill>
                  <a:schemeClr val="tx1"/>
                </a:solidFill>
              </a:rPr>
              <a:t>Los conflictos en la convivencia son inevitables, precisamente porque somos diferentes</a:t>
            </a:r>
          </a:p>
          <a:p>
            <a:r>
              <a:rPr lang="es-ES" sz="2200" dirty="0" smtClean="0">
                <a:solidFill>
                  <a:schemeClr val="tx1"/>
                </a:solidFill>
              </a:rPr>
              <a:t>Si reconocemos que las características, intereses, necesidades y puntos de vista de todos y todas son igualmente importantes, no hay otra forma de resolver las discrepancias que negociando.</a:t>
            </a:r>
          </a:p>
          <a:p>
            <a:pPr marL="0" indent="0">
              <a:buNone/>
            </a:pPr>
            <a:r>
              <a:rPr lang="es-ES" sz="2600" dirty="0" smtClean="0"/>
              <a:t> </a:t>
            </a:r>
          </a:p>
          <a:p>
            <a:endParaRPr lang="es-ES" b="1" dirty="0" smtClean="0"/>
          </a:p>
          <a:p>
            <a:pPr marL="0" indent="0">
              <a:buNone/>
            </a:pPr>
            <a:endParaRPr lang="es-ES" b="1" dirty="0" smtClean="0"/>
          </a:p>
          <a:p>
            <a:endParaRPr lang="es-ES" sz="2400" dirty="0" smtClean="0"/>
          </a:p>
          <a:p>
            <a:endParaRPr lang="es-ES" dirty="0" smtClean="0"/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endParaRPr lang="es-ES" sz="2400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6761" y="457200"/>
            <a:ext cx="3890963" cy="389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4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4769" y="986457"/>
            <a:ext cx="3245143" cy="862643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205146" marR="3908" indent="-195865" algn="ctr">
              <a:spcBef>
                <a:spcPts val="81"/>
              </a:spcBef>
            </a:pPr>
            <a:r>
              <a:rPr sz="2769" b="1" dirty="0">
                <a:solidFill>
                  <a:srgbClr val="4F6028"/>
                </a:solidFill>
                <a:latin typeface="Carlito"/>
                <a:cs typeface="Carlito"/>
              </a:rPr>
              <a:t>Los </a:t>
            </a:r>
            <a:r>
              <a:rPr sz="2769" b="1" spc="-12" dirty="0">
                <a:solidFill>
                  <a:srgbClr val="4F6028"/>
                </a:solidFill>
                <a:latin typeface="Carlito"/>
                <a:cs typeface="Carlito"/>
              </a:rPr>
              <a:t>mitos</a:t>
            </a:r>
            <a:r>
              <a:rPr sz="2769" b="1" spc="-173" dirty="0">
                <a:solidFill>
                  <a:srgbClr val="4F6028"/>
                </a:solidFill>
                <a:latin typeface="Carlito"/>
                <a:cs typeface="Carlito"/>
              </a:rPr>
              <a:t> </a:t>
            </a:r>
            <a:r>
              <a:rPr sz="2769" b="1" dirty="0">
                <a:solidFill>
                  <a:srgbClr val="4F6028"/>
                </a:solidFill>
                <a:latin typeface="Carlito"/>
                <a:cs typeface="Carlito"/>
              </a:rPr>
              <a:t>del  Buen</a:t>
            </a:r>
            <a:r>
              <a:rPr sz="2769" b="1" spc="-58" dirty="0">
                <a:solidFill>
                  <a:srgbClr val="4F6028"/>
                </a:solidFill>
                <a:latin typeface="Carlito"/>
                <a:cs typeface="Carlito"/>
              </a:rPr>
              <a:t> </a:t>
            </a:r>
            <a:r>
              <a:rPr sz="2769" b="1" spc="-54" dirty="0">
                <a:solidFill>
                  <a:srgbClr val="4F6028"/>
                </a:solidFill>
                <a:latin typeface="Carlito"/>
                <a:cs typeface="Carlito"/>
              </a:rPr>
              <a:t>Trato</a:t>
            </a:r>
            <a:endParaRPr sz="2769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69594" y="791308"/>
            <a:ext cx="4474406" cy="5158154"/>
          </a:xfrm>
          <a:custGeom>
            <a:avLst/>
            <a:gdLst/>
            <a:ahLst/>
            <a:cxnLst/>
            <a:rect l="l" t="t" r="r" b="b"/>
            <a:pathLst>
              <a:path w="4442459" h="6858000">
                <a:moveTo>
                  <a:pt x="4441952" y="0"/>
                </a:moveTo>
                <a:lnTo>
                  <a:pt x="0" y="0"/>
                </a:lnTo>
                <a:lnTo>
                  <a:pt x="0" y="6858000"/>
                </a:lnTo>
                <a:lnTo>
                  <a:pt x="4441952" y="6858000"/>
                </a:lnTo>
                <a:lnTo>
                  <a:pt x="444195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4" name="object 4"/>
          <p:cNvSpPr txBox="1"/>
          <p:nvPr/>
        </p:nvSpPr>
        <p:spPr>
          <a:xfrm>
            <a:off x="4994812" y="1596781"/>
            <a:ext cx="3768188" cy="436007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9769">
              <a:spcBef>
                <a:spcPts val="77"/>
              </a:spcBef>
            </a:pPr>
            <a:r>
              <a:rPr sz="2769" b="1" dirty="0">
                <a:latin typeface="Carlito"/>
                <a:cs typeface="Carlito"/>
              </a:rPr>
              <a:t>Buen </a:t>
            </a:r>
            <a:r>
              <a:rPr sz="2769" b="1" spc="-100" dirty="0">
                <a:latin typeface="Carlito"/>
                <a:cs typeface="Carlito"/>
              </a:rPr>
              <a:t>Trato </a:t>
            </a:r>
            <a:r>
              <a:rPr sz="2769" b="1" u="heavy" dirty="0">
                <a:uFill>
                  <a:solidFill>
                    <a:srgbClr val="FFFFFF"/>
                  </a:solidFill>
                </a:uFill>
                <a:latin typeface="Carlito"/>
                <a:cs typeface="Carlito"/>
              </a:rPr>
              <a:t>NO</a:t>
            </a:r>
            <a:r>
              <a:rPr sz="2769" b="1" spc="-96" dirty="0">
                <a:latin typeface="Carlito"/>
                <a:cs typeface="Carlito"/>
              </a:rPr>
              <a:t> </a:t>
            </a:r>
            <a:r>
              <a:rPr sz="2769" b="1" spc="-465" dirty="0">
                <a:latin typeface="Arial"/>
                <a:cs typeface="Arial"/>
              </a:rPr>
              <a:t>es…</a:t>
            </a:r>
            <a:endParaRPr sz="2769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6462" y="2667000"/>
            <a:ext cx="3810000" cy="3387515"/>
          </a:xfrm>
          <a:prstGeom prst="rect">
            <a:avLst/>
          </a:prstGeom>
        </p:spPr>
        <p:txBody>
          <a:bodyPr vert="horz" wrap="square" lIns="0" tIns="90854" rIns="0" bIns="0" rtlCol="0">
            <a:spAutoFit/>
          </a:bodyPr>
          <a:lstStyle/>
          <a:p>
            <a:pPr marL="9769" marR="3908" lvl="1">
              <a:lnSpc>
                <a:spcPts val="2661"/>
              </a:lnSpc>
              <a:spcBef>
                <a:spcPts val="715"/>
              </a:spcBef>
            </a:pPr>
            <a:r>
              <a:rPr sz="2769" b="1" spc="-4" dirty="0">
                <a:latin typeface="Carlito"/>
                <a:cs typeface="Carlito"/>
              </a:rPr>
              <a:t>... </a:t>
            </a:r>
            <a:r>
              <a:rPr sz="2154" b="1" spc="-15" dirty="0">
                <a:latin typeface="Carlito"/>
                <a:cs typeface="Carlito"/>
              </a:rPr>
              <a:t>querer </a:t>
            </a:r>
            <a:r>
              <a:rPr sz="2154" b="1" dirty="0">
                <a:latin typeface="Carlito"/>
                <a:cs typeface="Carlito"/>
              </a:rPr>
              <a:t>a </a:t>
            </a:r>
            <a:r>
              <a:rPr sz="2154" b="1" spc="-19" dirty="0">
                <a:latin typeface="Carlito"/>
                <a:cs typeface="Carlito"/>
              </a:rPr>
              <a:t>todo</a:t>
            </a:r>
            <a:r>
              <a:rPr sz="2154" b="1" spc="-108" dirty="0">
                <a:latin typeface="Carlito"/>
                <a:cs typeface="Carlito"/>
              </a:rPr>
              <a:t> </a:t>
            </a:r>
            <a:r>
              <a:rPr sz="2154" b="1" spc="-4" dirty="0">
                <a:latin typeface="Carlito"/>
                <a:cs typeface="Carlito"/>
              </a:rPr>
              <a:t>el  mundo </a:t>
            </a:r>
            <a:r>
              <a:rPr sz="2154" b="1" dirty="0">
                <a:latin typeface="Carlito"/>
                <a:cs typeface="Carlito"/>
              </a:rPr>
              <a:t>o </a:t>
            </a:r>
            <a:r>
              <a:rPr sz="2154" b="1" spc="-23" dirty="0">
                <a:latin typeface="Carlito"/>
                <a:cs typeface="Carlito"/>
              </a:rPr>
              <a:t>llevarse  </a:t>
            </a:r>
            <a:r>
              <a:rPr sz="2154" b="1" dirty="0">
                <a:latin typeface="Carlito"/>
                <a:cs typeface="Carlito"/>
              </a:rPr>
              <a:t>bien </a:t>
            </a:r>
            <a:r>
              <a:rPr sz="2154" b="1" spc="-8" dirty="0">
                <a:latin typeface="Carlito"/>
                <a:cs typeface="Carlito"/>
              </a:rPr>
              <a:t>con</a:t>
            </a:r>
            <a:r>
              <a:rPr sz="2154" b="1" spc="-38" dirty="0">
                <a:latin typeface="Carlito"/>
                <a:cs typeface="Carlito"/>
              </a:rPr>
              <a:t> </a:t>
            </a:r>
            <a:r>
              <a:rPr sz="2154" b="1" spc="-15" dirty="0" err="1">
                <a:latin typeface="Carlito"/>
                <a:cs typeface="Carlito"/>
              </a:rPr>
              <a:t>todos</a:t>
            </a:r>
            <a:r>
              <a:rPr sz="2154" spc="-15" dirty="0">
                <a:latin typeface="Carlito"/>
                <a:cs typeface="Carlito"/>
              </a:rPr>
              <a:t>.</a:t>
            </a:r>
            <a:r>
              <a:rPr lang="es-ES" sz="2154" b="1" i="1" dirty="0">
                <a:cs typeface="Calibri"/>
              </a:rPr>
              <a:t> </a:t>
            </a:r>
            <a:r>
              <a:rPr lang="es-ES" sz="1846" b="1" i="1" dirty="0">
                <a:cs typeface="Calibri"/>
              </a:rPr>
              <a:t>“</a:t>
            </a:r>
            <a:r>
              <a:rPr lang="es-ES" sz="2000" b="1" i="1" dirty="0">
                <a:cs typeface="Calibri"/>
              </a:rPr>
              <a:t>Es imposible </a:t>
            </a:r>
            <a:r>
              <a:rPr lang="es-ES" sz="2000" b="1" i="1" spc="-3" dirty="0">
                <a:cs typeface="Calibri"/>
              </a:rPr>
              <a:t>que tengamos afinidad,</a:t>
            </a:r>
            <a:r>
              <a:rPr lang="es-ES" sz="2000" b="1" i="1" spc="-12" dirty="0">
                <a:cs typeface="Calibri"/>
              </a:rPr>
              <a:t> </a:t>
            </a:r>
            <a:r>
              <a:rPr lang="es-ES" sz="2000" b="1" i="1" spc="-3" dirty="0">
                <a:cs typeface="Calibri"/>
              </a:rPr>
              <a:t>simpatía </a:t>
            </a:r>
            <a:r>
              <a:rPr lang="es-ES" sz="2000" b="1" i="1" dirty="0">
                <a:cs typeface="Calibri"/>
              </a:rPr>
              <a:t>o </a:t>
            </a:r>
            <a:r>
              <a:rPr lang="es-ES" sz="2000" b="1" i="1" spc="-3" dirty="0">
                <a:cs typeface="Calibri"/>
              </a:rPr>
              <a:t>cariño hacia todas </a:t>
            </a:r>
            <a:r>
              <a:rPr lang="es-ES" sz="2000" b="1" i="1" dirty="0">
                <a:cs typeface="Calibri"/>
              </a:rPr>
              <a:t>las personas;</a:t>
            </a:r>
            <a:r>
              <a:rPr lang="es-ES" sz="2000" b="1" i="1" spc="-21" dirty="0">
                <a:cs typeface="Calibri"/>
              </a:rPr>
              <a:t> </a:t>
            </a:r>
            <a:r>
              <a:rPr lang="es-ES" sz="2000" b="1" i="1" dirty="0">
                <a:cs typeface="Calibri"/>
              </a:rPr>
              <a:t>lo</a:t>
            </a:r>
            <a:r>
              <a:rPr lang="es-ES" sz="2000" b="1" i="1" spc="-12" dirty="0">
                <a:cs typeface="Calibri"/>
              </a:rPr>
              <a:t> </a:t>
            </a:r>
            <a:r>
              <a:rPr lang="es-ES" sz="2000" b="1" i="1" spc="-6" dirty="0">
                <a:cs typeface="Calibri"/>
              </a:rPr>
              <a:t>importante </a:t>
            </a:r>
            <a:r>
              <a:rPr lang="es-ES" sz="2000" b="1" i="1" dirty="0">
                <a:cs typeface="Calibri"/>
              </a:rPr>
              <a:t> es </a:t>
            </a:r>
            <a:r>
              <a:rPr lang="es-ES" sz="2000" b="1" i="1" spc="-6" dirty="0">
                <a:cs typeface="Calibri"/>
              </a:rPr>
              <a:t>respetar </a:t>
            </a:r>
            <a:r>
              <a:rPr lang="es-ES" sz="2000" b="1" i="1" dirty="0">
                <a:cs typeface="Calibri"/>
              </a:rPr>
              <a:t>a los demás, aunque </a:t>
            </a:r>
            <a:r>
              <a:rPr lang="es-ES" sz="2000" b="1" i="1" spc="-3" dirty="0">
                <a:cs typeface="Calibri"/>
              </a:rPr>
              <a:t>no </a:t>
            </a:r>
            <a:r>
              <a:rPr lang="es-ES" sz="2000" b="1" i="1" dirty="0">
                <a:cs typeface="Calibri"/>
              </a:rPr>
              <a:t>nos</a:t>
            </a:r>
            <a:r>
              <a:rPr lang="es-ES" sz="2000" b="1" i="1" spc="-15" dirty="0">
                <a:cs typeface="Calibri"/>
              </a:rPr>
              <a:t> </a:t>
            </a:r>
            <a:r>
              <a:rPr lang="es-ES" sz="2000" b="1" i="1" dirty="0">
                <a:cs typeface="Calibri"/>
              </a:rPr>
              <a:t>agraden”</a:t>
            </a:r>
            <a:endParaRPr lang="es-ES" sz="2000" b="1" dirty="0">
              <a:cs typeface="Calibri"/>
            </a:endParaRPr>
          </a:p>
          <a:p>
            <a:pPr marL="9769" marR="3908">
              <a:lnSpc>
                <a:spcPts val="2661"/>
              </a:lnSpc>
              <a:spcBef>
                <a:spcPts val="715"/>
              </a:spcBef>
            </a:pPr>
            <a:endParaRPr lang="es-MX" sz="2769" spc="-15" dirty="0">
              <a:solidFill>
                <a:srgbClr val="FFFFFF"/>
              </a:solidFill>
              <a:latin typeface="Carlito"/>
              <a:cs typeface="Carlito"/>
            </a:endParaRPr>
          </a:p>
          <a:p>
            <a:pPr marL="9769" marR="3908">
              <a:lnSpc>
                <a:spcPts val="2661"/>
              </a:lnSpc>
              <a:spcBef>
                <a:spcPts val="715"/>
              </a:spcBef>
            </a:pPr>
            <a:endParaRPr sz="2769" dirty="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7612" y="1916724"/>
            <a:ext cx="3661312" cy="40327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/>
          </a:p>
        </p:txBody>
      </p:sp>
    </p:spTree>
    <p:extLst>
      <p:ext uri="{BB962C8B-B14F-4D97-AF65-F5344CB8AC3E}">
        <p14:creationId xmlns:p14="http://schemas.microsoft.com/office/powerpoint/2010/main" val="260224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72217" y="791308"/>
            <a:ext cx="4514264" cy="3462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6461" y="2162283"/>
            <a:ext cx="2538925" cy="956426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192446" marR="3908" indent="-183166">
              <a:spcBef>
                <a:spcPts val="73"/>
              </a:spcBef>
            </a:pPr>
            <a:r>
              <a:rPr sz="3077" spc="-4" dirty="0"/>
              <a:t>Los </a:t>
            </a:r>
            <a:r>
              <a:rPr sz="3077" spc="-12" dirty="0"/>
              <a:t>mitos</a:t>
            </a:r>
            <a:r>
              <a:rPr sz="3077" spc="-131" dirty="0"/>
              <a:t> </a:t>
            </a:r>
            <a:r>
              <a:rPr sz="3077" spc="-4" dirty="0"/>
              <a:t>del  Buen</a:t>
            </a:r>
            <a:r>
              <a:rPr sz="3077" spc="-73" dirty="0"/>
              <a:t> </a:t>
            </a:r>
            <a:r>
              <a:rPr sz="3077" spc="-58" dirty="0"/>
              <a:t>Trato</a:t>
            </a:r>
            <a:endParaRPr sz="3077" dirty="0"/>
          </a:p>
        </p:txBody>
      </p:sp>
      <p:sp>
        <p:nvSpPr>
          <p:cNvPr id="4" name="object 4"/>
          <p:cNvSpPr txBox="1"/>
          <p:nvPr/>
        </p:nvSpPr>
        <p:spPr>
          <a:xfrm>
            <a:off x="293077" y="3663461"/>
            <a:ext cx="8381999" cy="21236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334094">
              <a:lnSpc>
                <a:spcPts val="2938"/>
              </a:lnSpc>
            </a:pPr>
            <a:r>
              <a:rPr sz="2461" b="1" dirty="0">
                <a:latin typeface="Carlito"/>
                <a:cs typeface="Carlito"/>
              </a:rPr>
              <a:t>Buen </a:t>
            </a:r>
            <a:r>
              <a:rPr sz="2461" b="1" spc="-85" dirty="0">
                <a:latin typeface="Carlito"/>
                <a:cs typeface="Carlito"/>
              </a:rPr>
              <a:t>Trato </a:t>
            </a:r>
            <a:r>
              <a:rPr sz="2461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NO</a:t>
            </a:r>
            <a:r>
              <a:rPr sz="2461" b="1" spc="-35" dirty="0">
                <a:latin typeface="Carlito"/>
                <a:cs typeface="Carlito"/>
              </a:rPr>
              <a:t> </a:t>
            </a:r>
            <a:r>
              <a:rPr sz="2461" b="1" spc="-412" dirty="0" err="1">
                <a:latin typeface="Arial"/>
                <a:cs typeface="Arial"/>
              </a:rPr>
              <a:t>es</a:t>
            </a:r>
            <a:r>
              <a:rPr sz="2461" b="1" spc="-412" dirty="0">
                <a:latin typeface="Arial"/>
                <a:cs typeface="Arial"/>
              </a:rPr>
              <a:t>…</a:t>
            </a:r>
            <a:endParaRPr sz="3269" dirty="0">
              <a:latin typeface="Arial"/>
              <a:cs typeface="Arial"/>
            </a:endParaRPr>
          </a:p>
          <a:p>
            <a:pPr marL="334094" marR="546078" lvl="1"/>
            <a:r>
              <a:rPr sz="2154" b="1" spc="-258" dirty="0">
                <a:latin typeface="Arial"/>
                <a:cs typeface="Arial"/>
              </a:rPr>
              <a:t>…</a:t>
            </a:r>
            <a:r>
              <a:rPr sz="1846" b="1" spc="-258" dirty="0">
                <a:latin typeface="Arial"/>
                <a:cs typeface="Arial"/>
              </a:rPr>
              <a:t>darse </a:t>
            </a:r>
            <a:r>
              <a:rPr sz="1846" b="1" spc="-4" dirty="0">
                <a:latin typeface="Carlito"/>
                <a:cs typeface="Carlito"/>
              </a:rPr>
              <a:t>por </a:t>
            </a:r>
            <a:r>
              <a:rPr sz="1846" b="1" spc="-35" dirty="0">
                <a:latin typeface="Carlito"/>
                <a:cs typeface="Carlito"/>
              </a:rPr>
              <a:t>entero </a:t>
            </a:r>
            <a:r>
              <a:rPr sz="1846" b="1" spc="-4" dirty="0">
                <a:latin typeface="Carlito"/>
                <a:cs typeface="Carlito"/>
              </a:rPr>
              <a:t>a los demás, olvidándose </a:t>
            </a:r>
            <a:r>
              <a:rPr sz="1846" b="1" spc="-8" dirty="0">
                <a:latin typeface="Carlito"/>
                <a:cs typeface="Carlito"/>
              </a:rPr>
              <a:t>de  </a:t>
            </a:r>
            <a:r>
              <a:rPr sz="1846" b="1" spc="-4" dirty="0" err="1">
                <a:latin typeface="Carlito"/>
                <a:cs typeface="Carlito"/>
              </a:rPr>
              <a:t>uno</a:t>
            </a:r>
            <a:r>
              <a:rPr sz="1846" b="1" spc="-23" dirty="0">
                <a:latin typeface="Carlito"/>
                <a:cs typeface="Carlito"/>
              </a:rPr>
              <a:t> </a:t>
            </a:r>
            <a:r>
              <a:rPr sz="1846" b="1" spc="-12" dirty="0" err="1">
                <a:latin typeface="Carlito"/>
                <a:cs typeface="Carlito"/>
              </a:rPr>
              <a:t>mismo</a:t>
            </a:r>
            <a:r>
              <a:rPr lang="es-MX" sz="1846" b="1" spc="-12" dirty="0">
                <a:latin typeface="Carlito"/>
                <a:cs typeface="Carlito"/>
              </a:rPr>
              <a:t> sino darnos por entero pero sin olvidarse de nosotros mismos</a:t>
            </a:r>
            <a:r>
              <a:rPr lang="es-ES" sz="1846" b="1" dirty="0">
                <a:cs typeface="Calibri"/>
              </a:rPr>
              <a:t>“Sólo podemos </a:t>
            </a:r>
            <a:r>
              <a:rPr lang="es-ES" sz="1846" b="1" spc="-6" dirty="0">
                <a:cs typeface="Calibri"/>
              </a:rPr>
              <a:t>tratar </a:t>
            </a:r>
            <a:r>
              <a:rPr lang="es-ES" sz="1846" b="1" dirty="0">
                <a:cs typeface="Calibri"/>
              </a:rPr>
              <a:t>bien a otros </a:t>
            </a:r>
            <a:r>
              <a:rPr lang="es-ES" sz="1846" b="1" spc="-3" dirty="0">
                <a:cs typeface="Calibri"/>
              </a:rPr>
              <a:t>si </a:t>
            </a:r>
            <a:r>
              <a:rPr lang="es-ES" sz="1846" b="1" dirty="0">
                <a:cs typeface="Calibri"/>
              </a:rPr>
              <a:t>nos </a:t>
            </a:r>
            <a:r>
              <a:rPr lang="es-ES" sz="1846" b="1" spc="-3" dirty="0">
                <a:cs typeface="Calibri"/>
              </a:rPr>
              <a:t>tratamos  </a:t>
            </a:r>
            <a:r>
              <a:rPr lang="es-ES" sz="1846" b="1" dirty="0">
                <a:cs typeface="Calibri"/>
              </a:rPr>
              <a:t>bien a nosotros mismos; </a:t>
            </a:r>
            <a:r>
              <a:rPr lang="es-ES" sz="1846" b="1" spc="-3" dirty="0">
                <a:cs typeface="Calibri"/>
              </a:rPr>
              <a:t>acogiendo nuestras  necesidades, </a:t>
            </a:r>
            <a:r>
              <a:rPr lang="es-ES" sz="1846" b="1" dirty="0">
                <a:cs typeface="Calibri"/>
              </a:rPr>
              <a:t>opciones y</a:t>
            </a:r>
            <a:r>
              <a:rPr lang="es-ES" sz="1846" b="1" spc="-24" dirty="0">
                <a:cs typeface="Calibri"/>
              </a:rPr>
              <a:t> </a:t>
            </a:r>
            <a:r>
              <a:rPr lang="es-ES" sz="1846" b="1" spc="-3" dirty="0">
                <a:cs typeface="Calibri"/>
              </a:rPr>
              <a:t>límites”</a:t>
            </a:r>
            <a:endParaRPr lang="es-ES" sz="1846" b="1" dirty="0">
              <a:cs typeface="Calibri"/>
            </a:endParaRPr>
          </a:p>
          <a:p>
            <a:pPr marL="334094" marR="546078"/>
            <a:endParaRPr lang="es-MX" sz="1846" b="1" spc="-12" dirty="0">
              <a:latin typeface="Carlito"/>
              <a:cs typeface="Carlito"/>
            </a:endParaRPr>
          </a:p>
          <a:p>
            <a:pPr marL="334094" marR="546078"/>
            <a:endParaRPr sz="1846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40322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3385" y="791308"/>
            <a:ext cx="3094306" cy="1051432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208565" marR="3908" indent="-199284">
              <a:spcBef>
                <a:spcPts val="77"/>
              </a:spcBef>
            </a:pPr>
            <a:r>
              <a:rPr sz="3384" b="1" dirty="0">
                <a:solidFill>
                  <a:srgbClr val="4F6028"/>
                </a:solidFill>
                <a:latin typeface="Carlito"/>
                <a:cs typeface="Carlito"/>
              </a:rPr>
              <a:t>Los </a:t>
            </a:r>
            <a:r>
              <a:rPr sz="3384" b="1" spc="-12" dirty="0">
                <a:solidFill>
                  <a:srgbClr val="4F6028"/>
                </a:solidFill>
                <a:latin typeface="Carlito"/>
                <a:cs typeface="Carlito"/>
              </a:rPr>
              <a:t>mitos</a:t>
            </a:r>
            <a:r>
              <a:rPr sz="3384" b="1" spc="-185" dirty="0">
                <a:solidFill>
                  <a:srgbClr val="4F6028"/>
                </a:solidFill>
                <a:latin typeface="Carlito"/>
                <a:cs typeface="Carlito"/>
              </a:rPr>
              <a:t> </a:t>
            </a:r>
            <a:r>
              <a:rPr sz="3384" b="1" dirty="0">
                <a:solidFill>
                  <a:srgbClr val="4F6028"/>
                </a:solidFill>
                <a:latin typeface="Carlito"/>
                <a:cs typeface="Carlito"/>
              </a:rPr>
              <a:t>del  Buen</a:t>
            </a:r>
            <a:r>
              <a:rPr sz="3384" b="1" spc="-62" dirty="0">
                <a:solidFill>
                  <a:srgbClr val="4F6028"/>
                </a:solidFill>
                <a:latin typeface="Carlito"/>
                <a:cs typeface="Carlito"/>
              </a:rPr>
              <a:t> </a:t>
            </a:r>
            <a:r>
              <a:rPr sz="3384" b="1" spc="-54" dirty="0">
                <a:solidFill>
                  <a:srgbClr val="4F6028"/>
                </a:solidFill>
                <a:latin typeface="Carlito"/>
                <a:cs typeface="Carlito"/>
              </a:rPr>
              <a:t>Trato</a:t>
            </a:r>
            <a:endParaRPr sz="3384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181600" y="990600"/>
            <a:ext cx="3962400" cy="5063753"/>
          </a:xfrm>
          <a:custGeom>
            <a:avLst/>
            <a:gdLst/>
            <a:ahLst/>
            <a:cxnLst/>
            <a:rect l="l" t="t" r="r" b="b"/>
            <a:pathLst>
              <a:path w="4643755" h="6858000">
                <a:moveTo>
                  <a:pt x="4643374" y="0"/>
                </a:moveTo>
                <a:lnTo>
                  <a:pt x="0" y="0"/>
                </a:lnTo>
                <a:lnTo>
                  <a:pt x="0" y="6858000"/>
                </a:lnTo>
                <a:lnTo>
                  <a:pt x="4643374" y="6858000"/>
                </a:lnTo>
                <a:lnTo>
                  <a:pt x="464337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pPr marL="7514" marR="3006" algn="just">
              <a:spcBef>
                <a:spcPts val="378"/>
              </a:spcBef>
            </a:pPr>
            <a:r>
              <a:rPr lang="es-ES" sz="1231" i="1" spc="-3" dirty="0">
                <a:solidFill>
                  <a:srgbClr val="800000"/>
                </a:solidFill>
                <a:cs typeface="Calibri"/>
              </a:rPr>
              <a:t>“</a:t>
            </a:r>
            <a:endParaRPr lang="es-ES" sz="1385" b="1" dirty="0"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0" y="990600"/>
            <a:ext cx="3952435" cy="482899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9769">
              <a:spcBef>
                <a:spcPts val="73"/>
              </a:spcBef>
            </a:pPr>
            <a:r>
              <a:rPr sz="3077" b="1" spc="-4" dirty="0">
                <a:latin typeface="Carlito"/>
                <a:cs typeface="Carlito"/>
              </a:rPr>
              <a:t>Buen </a:t>
            </a:r>
            <a:r>
              <a:rPr sz="3077" b="1" spc="-115" dirty="0">
                <a:latin typeface="Carlito"/>
                <a:cs typeface="Carlito"/>
              </a:rPr>
              <a:t>Trato </a:t>
            </a:r>
            <a:r>
              <a:rPr sz="3077" b="1" u="heavy" spc="-12" dirty="0">
                <a:uFill>
                  <a:solidFill>
                    <a:srgbClr val="FFFFFF"/>
                  </a:solidFill>
                </a:uFill>
                <a:latin typeface="Carlito"/>
                <a:cs typeface="Carlito"/>
              </a:rPr>
              <a:t>NO</a:t>
            </a:r>
            <a:r>
              <a:rPr sz="3077" b="1" spc="-12" dirty="0">
                <a:latin typeface="Carlito"/>
                <a:cs typeface="Carlito"/>
              </a:rPr>
              <a:t> </a:t>
            </a:r>
            <a:r>
              <a:rPr sz="3077" b="1" spc="-523" dirty="0">
                <a:latin typeface="Arial"/>
                <a:cs typeface="Arial"/>
              </a:rPr>
              <a:t>es…</a:t>
            </a:r>
            <a:endParaRPr sz="3077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0352" y="1717889"/>
            <a:ext cx="3587059" cy="4414424"/>
          </a:xfrm>
          <a:prstGeom prst="rect">
            <a:avLst/>
          </a:prstGeom>
        </p:spPr>
        <p:txBody>
          <a:bodyPr vert="horz" wrap="square" lIns="0" tIns="15631" rIns="0" bIns="0" rtlCol="0">
            <a:spAutoFit/>
          </a:bodyPr>
          <a:lstStyle/>
          <a:p>
            <a:pPr marL="213938" marR="3908" indent="-204657">
              <a:lnSpc>
                <a:spcPts val="3784"/>
              </a:lnSpc>
              <a:spcBef>
                <a:spcPts val="123"/>
              </a:spcBef>
            </a:pPr>
            <a:r>
              <a:rPr sz="3077" b="1" spc="-319" dirty="0">
                <a:latin typeface="Arial"/>
                <a:cs typeface="Arial"/>
              </a:rPr>
              <a:t>…</a:t>
            </a:r>
            <a:r>
              <a:rPr sz="2154" b="1" spc="-12" dirty="0" err="1">
                <a:latin typeface="Carlito"/>
                <a:cs typeface="Carlito"/>
              </a:rPr>
              <a:t>siempre</a:t>
            </a:r>
            <a:r>
              <a:rPr lang="es-MX" sz="2154" b="1" spc="-12" dirty="0">
                <a:latin typeface="Carlito"/>
                <a:cs typeface="Carlito"/>
              </a:rPr>
              <a:t> estar</a:t>
            </a:r>
            <a:r>
              <a:rPr sz="2154" b="1" spc="-12" dirty="0">
                <a:latin typeface="Carlito"/>
                <a:cs typeface="Carlito"/>
              </a:rPr>
              <a:t> </a:t>
            </a:r>
            <a:r>
              <a:rPr sz="2154" b="1" spc="-4" dirty="0">
                <a:latin typeface="Carlito"/>
                <a:cs typeface="Carlito"/>
              </a:rPr>
              <a:t>de  buen </a:t>
            </a:r>
            <a:r>
              <a:rPr sz="2154" b="1" spc="-35" dirty="0">
                <a:latin typeface="Carlito"/>
                <a:cs typeface="Carlito"/>
              </a:rPr>
              <a:t>humor, </a:t>
            </a:r>
            <a:r>
              <a:rPr sz="2154" b="1" spc="-4" dirty="0">
                <a:latin typeface="Carlito"/>
                <a:cs typeface="Carlito"/>
              </a:rPr>
              <a:t>sin  </a:t>
            </a:r>
            <a:r>
              <a:rPr sz="2154" b="1" spc="-12" dirty="0">
                <a:latin typeface="Carlito"/>
                <a:cs typeface="Carlito"/>
              </a:rPr>
              <a:t>enojarse</a:t>
            </a:r>
            <a:r>
              <a:rPr sz="2154" b="1" spc="-38" dirty="0">
                <a:latin typeface="Carlito"/>
                <a:cs typeface="Carlito"/>
              </a:rPr>
              <a:t> </a:t>
            </a:r>
            <a:r>
              <a:rPr sz="2154" b="1" spc="-4" dirty="0" err="1">
                <a:latin typeface="Carlito"/>
                <a:cs typeface="Carlito"/>
              </a:rPr>
              <a:t>nunca</a:t>
            </a:r>
            <a:r>
              <a:rPr sz="2154" b="1" spc="-4" dirty="0">
                <a:latin typeface="Carlito"/>
                <a:cs typeface="Carlito"/>
              </a:rPr>
              <a:t>.</a:t>
            </a:r>
            <a:r>
              <a:rPr lang="es-419" sz="2154" b="1" spc="-4" dirty="0">
                <a:latin typeface="Carlito"/>
                <a:cs typeface="Carlito"/>
              </a:rPr>
              <a:t> </a:t>
            </a:r>
            <a:r>
              <a:rPr lang="es-419" sz="1846" b="1" i="1" spc="-4" dirty="0">
                <a:latin typeface="Carlito"/>
                <a:cs typeface="Carlito"/>
              </a:rPr>
              <a:t>“Todos tenemos derecho a enojarnos; la rabia es una emoción sana, lo importante es aprender  a expresarla, sin agredir a los otros”</a:t>
            </a:r>
            <a:endParaRPr lang="es-MX" sz="1846" b="1" i="1" spc="-4" dirty="0">
              <a:latin typeface="Carlito"/>
              <a:cs typeface="Carlito"/>
            </a:endParaRPr>
          </a:p>
          <a:p>
            <a:pPr marL="213938" marR="3908" indent="-204657">
              <a:lnSpc>
                <a:spcPts val="3784"/>
              </a:lnSpc>
              <a:spcBef>
                <a:spcPts val="123"/>
              </a:spcBef>
            </a:pPr>
            <a:endParaRPr sz="1846" dirty="0">
              <a:latin typeface="Carlito"/>
              <a:cs typeface="Carlito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33" y="1981200"/>
            <a:ext cx="4548187" cy="36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8924" y="1030517"/>
            <a:ext cx="3409363" cy="1051925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205146" marR="3908" indent="-195865">
              <a:spcBef>
                <a:spcPts val="81"/>
              </a:spcBef>
            </a:pPr>
            <a:r>
              <a:rPr sz="3384" dirty="0"/>
              <a:t>Los </a:t>
            </a:r>
            <a:r>
              <a:rPr sz="3384" spc="-12" dirty="0"/>
              <a:t>mitos</a:t>
            </a:r>
            <a:r>
              <a:rPr sz="3384" spc="-154" dirty="0"/>
              <a:t> </a:t>
            </a:r>
            <a:r>
              <a:rPr sz="3384" dirty="0"/>
              <a:t>del  Buen</a:t>
            </a:r>
            <a:r>
              <a:rPr sz="3384" spc="-50" dirty="0"/>
              <a:t> </a:t>
            </a:r>
            <a:r>
              <a:rPr sz="3384" spc="-54" dirty="0"/>
              <a:t>Trato</a:t>
            </a:r>
            <a:endParaRPr sz="3384" dirty="0"/>
          </a:p>
        </p:txBody>
      </p:sp>
      <p:sp>
        <p:nvSpPr>
          <p:cNvPr id="6" name="object 6"/>
          <p:cNvSpPr txBox="1"/>
          <p:nvPr/>
        </p:nvSpPr>
        <p:spPr>
          <a:xfrm>
            <a:off x="5126304" y="1579195"/>
            <a:ext cx="3408095" cy="43600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0" tIns="9769" rIns="0" bIns="0" rtlCol="0">
            <a:spAutoFit/>
          </a:bodyPr>
          <a:lstStyle/>
          <a:p>
            <a:pPr marL="9769">
              <a:spcBef>
                <a:spcPts val="77"/>
              </a:spcBef>
            </a:pPr>
            <a:r>
              <a:rPr sz="2769" b="1" dirty="0">
                <a:latin typeface="Carlito"/>
                <a:cs typeface="Carlito"/>
              </a:rPr>
              <a:t>Buen </a:t>
            </a:r>
            <a:r>
              <a:rPr sz="2769" b="1" spc="-100" dirty="0">
                <a:latin typeface="Carlito"/>
                <a:cs typeface="Carlito"/>
              </a:rPr>
              <a:t>Trato </a:t>
            </a:r>
            <a:r>
              <a:rPr sz="2769" b="1" u="heavy" dirty="0">
                <a:uFill>
                  <a:solidFill>
                    <a:srgbClr val="FFFFFF"/>
                  </a:solidFill>
                </a:uFill>
                <a:latin typeface="Carlito"/>
                <a:cs typeface="Carlito"/>
              </a:rPr>
              <a:t>NO</a:t>
            </a:r>
            <a:r>
              <a:rPr sz="2769" b="1" spc="-88" dirty="0">
                <a:latin typeface="Carlito"/>
                <a:cs typeface="Carlito"/>
              </a:rPr>
              <a:t> </a:t>
            </a:r>
            <a:r>
              <a:rPr sz="2769" b="1" spc="-465" dirty="0">
                <a:latin typeface="Arial"/>
                <a:cs typeface="Arial"/>
              </a:rPr>
              <a:t>es…</a:t>
            </a:r>
            <a:endParaRPr sz="2769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40924" y="2612741"/>
            <a:ext cx="3692768" cy="128829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0" tIns="9769" rIns="0" bIns="0" rtlCol="0">
            <a:spAutoFit/>
          </a:bodyPr>
          <a:lstStyle/>
          <a:p>
            <a:pPr marL="9769" marR="3908">
              <a:spcBef>
                <a:spcPts val="77"/>
              </a:spcBef>
            </a:pPr>
            <a:r>
              <a:rPr sz="2769" b="1" spc="-288" dirty="0">
                <a:latin typeface="Arial"/>
                <a:cs typeface="Arial"/>
              </a:rPr>
              <a:t>… </a:t>
            </a:r>
            <a:r>
              <a:rPr sz="2769" b="1" spc="-8" dirty="0" err="1">
                <a:latin typeface="Carlito"/>
                <a:cs typeface="Carlito"/>
              </a:rPr>
              <a:t>siempre</a:t>
            </a:r>
            <a:r>
              <a:rPr lang="es-MX" sz="2769" b="1" spc="-8" dirty="0">
                <a:latin typeface="Carlito"/>
                <a:cs typeface="Carlito"/>
              </a:rPr>
              <a:t> estar</a:t>
            </a:r>
            <a:r>
              <a:rPr sz="2769" b="1" spc="-8" dirty="0">
                <a:latin typeface="Carlito"/>
                <a:cs typeface="Carlito"/>
              </a:rPr>
              <a:t> </a:t>
            </a:r>
            <a:r>
              <a:rPr sz="2769" b="1" dirty="0">
                <a:latin typeface="Carlito"/>
                <a:cs typeface="Carlito"/>
              </a:rPr>
              <a:t>bien </a:t>
            </a:r>
            <a:r>
              <a:rPr sz="2769" b="1" spc="-4" dirty="0">
                <a:latin typeface="Carlito"/>
                <a:cs typeface="Carlito"/>
              </a:rPr>
              <a:t>con </a:t>
            </a:r>
            <a:r>
              <a:rPr sz="2769" b="1" spc="-15" dirty="0">
                <a:latin typeface="Carlito"/>
                <a:cs typeface="Carlito"/>
              </a:rPr>
              <a:t>todos,</a:t>
            </a:r>
            <a:r>
              <a:rPr sz="2769" b="1" spc="-119" dirty="0">
                <a:latin typeface="Carlito"/>
                <a:cs typeface="Carlito"/>
              </a:rPr>
              <a:t> </a:t>
            </a:r>
            <a:r>
              <a:rPr sz="2769" b="1" dirty="0">
                <a:latin typeface="Carlito"/>
                <a:cs typeface="Carlito"/>
              </a:rPr>
              <a:t>sin  </a:t>
            </a:r>
            <a:r>
              <a:rPr sz="2769" b="1" spc="-4" dirty="0">
                <a:latin typeface="Carlito"/>
                <a:cs typeface="Carlito"/>
              </a:rPr>
              <a:t>nunca </a:t>
            </a:r>
            <a:r>
              <a:rPr sz="2769" b="1" spc="-35" dirty="0">
                <a:latin typeface="Carlito"/>
                <a:cs typeface="Carlito"/>
              </a:rPr>
              <a:t>entrar </a:t>
            </a:r>
            <a:r>
              <a:rPr sz="2769" b="1" spc="-4" dirty="0">
                <a:latin typeface="Carlito"/>
                <a:cs typeface="Carlito"/>
              </a:rPr>
              <a:t>en  </a:t>
            </a:r>
            <a:r>
              <a:rPr sz="2769" b="1" spc="-15" dirty="0">
                <a:latin typeface="Carlito"/>
                <a:cs typeface="Carlito"/>
              </a:rPr>
              <a:t>conflicto.</a:t>
            </a:r>
            <a:endParaRPr sz="2769" dirty="0">
              <a:latin typeface="Carlito"/>
              <a:cs typeface="Carlito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923692" y="4073769"/>
            <a:ext cx="3927232" cy="175432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marL="9769" marR="3908" algn="just">
              <a:spcBef>
                <a:spcPts val="77"/>
              </a:spcBef>
            </a:pPr>
            <a:r>
              <a:rPr lang="es-ES" sz="1538" b="1" i="1" dirty="0">
                <a:cs typeface="Calibri"/>
              </a:rPr>
              <a:t>“</a:t>
            </a:r>
            <a:r>
              <a:rPr lang="es-ES" b="1" i="1" dirty="0">
                <a:cs typeface="Calibri"/>
              </a:rPr>
              <a:t>Los  </a:t>
            </a:r>
            <a:r>
              <a:rPr lang="es-ES" b="1" i="1" spc="-8" dirty="0">
                <a:cs typeface="Calibri"/>
              </a:rPr>
              <a:t>conflictos </a:t>
            </a:r>
            <a:r>
              <a:rPr lang="es-ES" b="1" i="1" spc="-4" dirty="0">
                <a:cs typeface="Calibri"/>
              </a:rPr>
              <a:t>son inherentes </a:t>
            </a:r>
            <a:r>
              <a:rPr lang="es-ES" b="1" i="1" dirty="0">
                <a:cs typeface="Calibri"/>
              </a:rPr>
              <a:t>a la realidad </a:t>
            </a:r>
            <a:r>
              <a:rPr lang="es-ES" b="1" i="1" spc="-4" dirty="0">
                <a:cs typeface="Calibri"/>
              </a:rPr>
              <a:t>humana;  surgen </a:t>
            </a:r>
            <a:r>
              <a:rPr lang="es-ES" b="1" i="1" dirty="0">
                <a:cs typeface="Calibri"/>
              </a:rPr>
              <a:t>de la </a:t>
            </a:r>
            <a:r>
              <a:rPr lang="es-ES" b="1" i="1" spc="-4" dirty="0">
                <a:cs typeface="Calibri"/>
              </a:rPr>
              <a:t>tensión diferencia/interdependencia.  El desafío </a:t>
            </a:r>
            <a:r>
              <a:rPr lang="es-ES" b="1" i="1" dirty="0">
                <a:cs typeface="Calibri"/>
              </a:rPr>
              <a:t>es </a:t>
            </a:r>
            <a:r>
              <a:rPr lang="es-ES" b="1" i="1" spc="-4" dirty="0">
                <a:cs typeface="Calibri"/>
              </a:rPr>
              <a:t>abordarlos de </a:t>
            </a:r>
            <a:r>
              <a:rPr lang="es-ES" b="1" i="1" dirty="0">
                <a:cs typeface="Calibri"/>
              </a:rPr>
              <a:t>una </a:t>
            </a:r>
            <a:r>
              <a:rPr lang="es-ES" b="1" i="1" spc="-8" dirty="0">
                <a:cs typeface="Calibri"/>
              </a:rPr>
              <a:t>forma </a:t>
            </a:r>
            <a:r>
              <a:rPr lang="es-ES" b="1" i="1" spc="-4" dirty="0">
                <a:cs typeface="Calibri"/>
              </a:rPr>
              <a:t>constructiva;  </a:t>
            </a:r>
            <a:r>
              <a:rPr lang="es-ES" b="1" i="1" dirty="0">
                <a:cs typeface="Calibri"/>
              </a:rPr>
              <a:t>que </a:t>
            </a:r>
            <a:r>
              <a:rPr lang="es-ES" b="1" i="1" spc="-4" dirty="0">
                <a:cs typeface="Calibri"/>
              </a:rPr>
              <a:t>no dañe </a:t>
            </a:r>
            <a:r>
              <a:rPr lang="es-ES" b="1" i="1" dirty="0">
                <a:cs typeface="Calibri"/>
              </a:rPr>
              <a:t>a los otros </a:t>
            </a:r>
            <a:r>
              <a:rPr lang="es-ES" b="1" i="1" spc="-4" dirty="0">
                <a:cs typeface="Calibri"/>
              </a:rPr>
              <a:t>ni </a:t>
            </a:r>
            <a:r>
              <a:rPr lang="es-ES" b="1" i="1" dirty="0">
                <a:cs typeface="Calibri"/>
              </a:rPr>
              <a:t>a nosotros</a:t>
            </a:r>
            <a:r>
              <a:rPr lang="es-ES" b="1" i="1" spc="-54" dirty="0">
                <a:cs typeface="Calibri"/>
              </a:rPr>
              <a:t> </a:t>
            </a:r>
            <a:r>
              <a:rPr lang="es-ES" b="1" i="1" dirty="0">
                <a:cs typeface="Calibri"/>
              </a:rPr>
              <a:t>mismos”</a:t>
            </a:r>
            <a:endParaRPr lang="es-ES" b="1" dirty="0">
              <a:cs typeface="Calibri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b="8866"/>
          <a:stretch/>
        </p:blipFill>
        <p:spPr>
          <a:xfrm>
            <a:off x="453158" y="1556479"/>
            <a:ext cx="4371975" cy="33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2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27539" y="2324809"/>
            <a:ext cx="3462706" cy="37467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5" name="object 5"/>
          <p:cNvSpPr txBox="1"/>
          <p:nvPr/>
        </p:nvSpPr>
        <p:spPr>
          <a:xfrm>
            <a:off x="685800" y="1030517"/>
            <a:ext cx="3471399" cy="1051925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205146" marR="3908" indent="-195865">
              <a:spcBef>
                <a:spcPts val="81"/>
              </a:spcBef>
            </a:pPr>
            <a:r>
              <a:rPr sz="3384" b="1" dirty="0">
                <a:solidFill>
                  <a:srgbClr val="4F6028"/>
                </a:solidFill>
                <a:latin typeface="Carlito"/>
                <a:cs typeface="Carlito"/>
              </a:rPr>
              <a:t>Los </a:t>
            </a:r>
            <a:r>
              <a:rPr sz="3384" b="1" spc="-12" dirty="0">
                <a:solidFill>
                  <a:srgbClr val="4F6028"/>
                </a:solidFill>
                <a:latin typeface="Carlito"/>
                <a:cs typeface="Carlito"/>
              </a:rPr>
              <a:t>mitos</a:t>
            </a:r>
            <a:r>
              <a:rPr sz="3384" b="1" spc="-176" dirty="0">
                <a:solidFill>
                  <a:srgbClr val="4F6028"/>
                </a:solidFill>
                <a:latin typeface="Carlito"/>
                <a:cs typeface="Carlito"/>
              </a:rPr>
              <a:t> </a:t>
            </a:r>
            <a:r>
              <a:rPr sz="3384" b="1" dirty="0">
                <a:solidFill>
                  <a:srgbClr val="4F6028"/>
                </a:solidFill>
                <a:latin typeface="Carlito"/>
                <a:cs typeface="Carlito"/>
              </a:rPr>
              <a:t>del  Buen</a:t>
            </a:r>
            <a:r>
              <a:rPr sz="3384" b="1" spc="-58" dirty="0">
                <a:solidFill>
                  <a:srgbClr val="4F6028"/>
                </a:solidFill>
                <a:latin typeface="Carlito"/>
                <a:cs typeface="Carlito"/>
              </a:rPr>
              <a:t> </a:t>
            </a:r>
            <a:r>
              <a:rPr sz="3384" b="1" spc="-54" dirty="0">
                <a:solidFill>
                  <a:srgbClr val="4F6028"/>
                </a:solidFill>
                <a:latin typeface="Carlito"/>
                <a:cs typeface="Carlito"/>
              </a:rPr>
              <a:t>Trato</a:t>
            </a:r>
            <a:endParaRPr sz="3384" dirty="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50730" y="791308"/>
            <a:ext cx="3965505" cy="5275385"/>
          </a:xfrm>
          <a:custGeom>
            <a:avLst/>
            <a:gdLst/>
            <a:ahLst/>
            <a:cxnLst/>
            <a:rect l="l" t="t" r="r" b="b"/>
            <a:pathLst>
              <a:path w="3893184" h="6858000">
                <a:moveTo>
                  <a:pt x="3892677" y="0"/>
                </a:moveTo>
                <a:lnTo>
                  <a:pt x="0" y="0"/>
                </a:lnTo>
                <a:lnTo>
                  <a:pt x="0" y="6858000"/>
                </a:lnTo>
                <a:lnTo>
                  <a:pt x="3892677" y="6858000"/>
                </a:lnTo>
                <a:lnTo>
                  <a:pt x="3892677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pPr marL="7514" marR="3006" lvl="1" algn="just">
              <a:spcBef>
                <a:spcPts val="59"/>
              </a:spcBef>
            </a:pPr>
            <a:r>
              <a:rPr lang="es-ES" sz="1420" i="1" dirty="0">
                <a:solidFill>
                  <a:srgbClr val="800000"/>
                </a:solidFill>
                <a:cs typeface="Calibri"/>
              </a:rPr>
              <a:t>“</a:t>
            </a:r>
            <a:endParaRPr lang="es-ES" sz="1846" b="1" dirty="0"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17527" y="1555750"/>
            <a:ext cx="3257550" cy="441936"/>
          </a:xfrm>
          <a:prstGeom prst="rect">
            <a:avLst/>
          </a:prstGeom>
        </p:spPr>
        <p:txBody>
          <a:bodyPr vert="horz" wrap="square" lIns="0" tIns="56662" rIns="0" bIns="0" rtlCol="0">
            <a:spAutoFit/>
          </a:bodyPr>
          <a:lstStyle/>
          <a:p>
            <a:pPr marL="9769" marR="3908">
              <a:lnSpc>
                <a:spcPts val="3000"/>
              </a:lnSpc>
              <a:spcBef>
                <a:spcPts val="446"/>
              </a:spcBef>
            </a:pPr>
            <a:r>
              <a:rPr sz="2769" b="1" dirty="0">
                <a:solidFill>
                  <a:srgbClr val="FFFFFF"/>
                </a:solidFill>
                <a:latin typeface="Carlito"/>
                <a:cs typeface="Carlito"/>
              </a:rPr>
              <a:t>Buen </a:t>
            </a:r>
            <a:r>
              <a:rPr sz="2769" b="1" spc="-100" dirty="0">
                <a:solidFill>
                  <a:srgbClr val="FFFFFF"/>
                </a:solidFill>
                <a:latin typeface="Carlito"/>
                <a:cs typeface="Carlito"/>
              </a:rPr>
              <a:t>Trato</a:t>
            </a:r>
            <a:r>
              <a:rPr sz="2769" b="1" spc="-192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769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rlito"/>
                <a:cs typeface="Carlito"/>
              </a:rPr>
              <a:t>NO </a:t>
            </a:r>
            <a:r>
              <a:rPr sz="2769" b="1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769" b="1" spc="-465" dirty="0">
                <a:solidFill>
                  <a:srgbClr val="FFFFFF"/>
                </a:solidFill>
                <a:latin typeface="Arial"/>
                <a:cs typeface="Arial"/>
              </a:rPr>
              <a:t>es…</a:t>
            </a:r>
            <a:endParaRPr sz="2769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4000" y="2549771"/>
            <a:ext cx="3341077" cy="2816145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9769" marR="3908">
              <a:spcBef>
                <a:spcPts val="77"/>
              </a:spcBef>
            </a:pPr>
            <a:r>
              <a:rPr sz="2769" b="1" spc="-334" dirty="0">
                <a:solidFill>
                  <a:srgbClr val="FFFFFF"/>
                </a:solidFill>
                <a:latin typeface="Arial"/>
                <a:cs typeface="Arial"/>
              </a:rPr>
              <a:t>…</a:t>
            </a:r>
            <a:r>
              <a:rPr sz="2154" b="1" dirty="0" err="1">
                <a:solidFill>
                  <a:srgbClr val="FFFFFF"/>
                </a:solidFill>
                <a:latin typeface="Carlito"/>
                <a:cs typeface="Carlito"/>
              </a:rPr>
              <a:t>sólo</a:t>
            </a:r>
            <a:r>
              <a:rPr sz="2154" b="1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lang="es-MX" sz="2154" b="1" dirty="0">
                <a:solidFill>
                  <a:srgbClr val="FFFFFF"/>
                </a:solidFill>
                <a:latin typeface="Carlito"/>
                <a:cs typeface="Carlito"/>
              </a:rPr>
              <a:t>ver </a:t>
            </a:r>
            <a:r>
              <a:rPr sz="2154" b="1" spc="-4" dirty="0">
                <a:solidFill>
                  <a:srgbClr val="FFFFFF"/>
                </a:solidFill>
                <a:latin typeface="Carlito"/>
                <a:cs typeface="Carlito"/>
              </a:rPr>
              <a:t>el </a:t>
            </a:r>
            <a:r>
              <a:rPr sz="2154" b="1" dirty="0">
                <a:solidFill>
                  <a:srgbClr val="FFFFFF"/>
                </a:solidFill>
                <a:latin typeface="Carlito"/>
                <a:cs typeface="Carlito"/>
              </a:rPr>
              <a:t>lado  bueno de la</a:t>
            </a:r>
            <a:r>
              <a:rPr sz="2154" b="1" spc="-1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154" b="1" spc="-4" dirty="0" err="1">
                <a:solidFill>
                  <a:srgbClr val="FFFFFF"/>
                </a:solidFill>
                <a:latin typeface="Carlito"/>
                <a:cs typeface="Carlito"/>
              </a:rPr>
              <a:t>vida</a:t>
            </a:r>
            <a:r>
              <a:rPr sz="2154" b="1" spc="-4" dirty="0">
                <a:solidFill>
                  <a:srgbClr val="FFFFFF"/>
                </a:solidFill>
                <a:latin typeface="Carlito"/>
                <a:cs typeface="Carlito"/>
              </a:rPr>
              <a:t>.</a:t>
            </a:r>
            <a:r>
              <a:rPr lang="es-419" sz="2154" b="1" spc="-4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lang="es-419" sz="1846" b="1" i="1" spc="-4" dirty="0">
                <a:solidFill>
                  <a:srgbClr val="FFFFFF"/>
                </a:solidFill>
                <a:latin typeface="Carlito"/>
                <a:cs typeface="Carlito"/>
              </a:rPr>
              <a:t>“El buen trato supone una postura realista que valora  lo positivo, pero también deja el espacio para  registrar los problemas, las carencias y las  situaciones dolorosas”</a:t>
            </a:r>
            <a:endParaRPr lang="es-MX" sz="1846" b="1" i="1" spc="-4" dirty="0">
              <a:solidFill>
                <a:srgbClr val="FFFFFF"/>
              </a:solidFill>
              <a:latin typeface="Carlito"/>
              <a:cs typeface="Carlito"/>
            </a:endParaRPr>
          </a:p>
          <a:p>
            <a:pPr marL="9769" marR="3908">
              <a:spcBef>
                <a:spcPts val="77"/>
              </a:spcBef>
            </a:pPr>
            <a:endParaRPr sz="2154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2686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31176" y="228600"/>
            <a:ext cx="8812824" cy="6267708"/>
            <a:chOff x="2225039" y="75946"/>
            <a:chExt cx="9647174" cy="6573176"/>
          </a:xfrm>
        </p:grpSpPr>
        <p:sp>
          <p:nvSpPr>
            <p:cNvPr id="7" name="object 7"/>
            <p:cNvSpPr/>
            <p:nvPr/>
          </p:nvSpPr>
          <p:spPr>
            <a:xfrm>
              <a:off x="3101339" y="2679191"/>
              <a:ext cx="5452871" cy="31150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  <p:sp>
          <p:nvSpPr>
            <p:cNvPr id="8" name="object 8"/>
            <p:cNvSpPr/>
            <p:nvPr/>
          </p:nvSpPr>
          <p:spPr>
            <a:xfrm>
              <a:off x="6765670" y="3864736"/>
              <a:ext cx="2792310" cy="278438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  <p:sp>
          <p:nvSpPr>
            <p:cNvPr id="9" name="object 9"/>
            <p:cNvSpPr/>
            <p:nvPr/>
          </p:nvSpPr>
          <p:spPr>
            <a:xfrm>
              <a:off x="2225039" y="228600"/>
              <a:ext cx="9349826" cy="62925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  <p:sp>
          <p:nvSpPr>
            <p:cNvPr id="10" name="object 10"/>
            <p:cNvSpPr/>
            <p:nvPr/>
          </p:nvSpPr>
          <p:spPr>
            <a:xfrm>
              <a:off x="6338188" y="75946"/>
              <a:ext cx="5534025" cy="551243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  <p:sp>
          <p:nvSpPr>
            <p:cNvPr id="11" name="object 11"/>
            <p:cNvSpPr/>
            <p:nvPr/>
          </p:nvSpPr>
          <p:spPr>
            <a:xfrm>
              <a:off x="4497451" y="2808427"/>
              <a:ext cx="3570985" cy="35557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</p:grpSp>
    </p:spTree>
    <p:extLst>
      <p:ext uri="{BB962C8B-B14F-4D97-AF65-F5344CB8AC3E}">
        <p14:creationId xmlns:p14="http://schemas.microsoft.com/office/powerpoint/2010/main" val="7801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939605"/>
            <a:ext cx="8370277" cy="483392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1418924" marR="3908" indent="-1409644" algn="ctr">
              <a:spcBef>
                <a:spcPts val="77"/>
              </a:spcBef>
            </a:pPr>
            <a:r>
              <a:rPr lang="es-MX" sz="3077" spc="-8" dirty="0" smtClean="0">
                <a:solidFill>
                  <a:schemeClr val="tx1"/>
                </a:solidFill>
              </a:rPr>
              <a:t>GENERANDO MICROCLIMAS</a:t>
            </a:r>
            <a:r>
              <a:rPr lang="es-MX" sz="3077" spc="-200" dirty="0" smtClean="0">
                <a:solidFill>
                  <a:schemeClr val="tx1"/>
                </a:solidFill>
              </a:rPr>
              <a:t> DE BUEN TRATO</a:t>
            </a:r>
            <a:endParaRPr sz="3077" dirty="0"/>
          </a:p>
        </p:txBody>
      </p:sp>
      <p:sp>
        <p:nvSpPr>
          <p:cNvPr id="4" name="object 4"/>
          <p:cNvSpPr txBox="1"/>
          <p:nvPr/>
        </p:nvSpPr>
        <p:spPr>
          <a:xfrm>
            <a:off x="2362200" y="1752600"/>
            <a:ext cx="5093677" cy="180477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954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2115" dirty="0">
              <a:latin typeface="Times New Roman"/>
              <a:cs typeface="Times New Roman"/>
            </a:endParaRPr>
          </a:p>
          <a:p>
            <a:pPr marL="82546" marR="74243" algn="ctr">
              <a:tabLst>
                <a:tab pos="1598671" algn="l"/>
              </a:tabLst>
            </a:pPr>
            <a:r>
              <a:rPr lang="es-419" sz="2400" b="1" dirty="0">
                <a:cs typeface="Calibri"/>
              </a:rPr>
              <a:t>A </a:t>
            </a:r>
            <a:r>
              <a:rPr lang="es-419" sz="2400" b="1" spc="-10" dirty="0">
                <a:cs typeface="Calibri"/>
              </a:rPr>
              <a:t>veces </a:t>
            </a:r>
            <a:r>
              <a:rPr lang="es-419" sz="2400" b="1" spc="-3" dirty="0">
                <a:cs typeface="Calibri"/>
              </a:rPr>
              <a:t>no </a:t>
            </a:r>
            <a:r>
              <a:rPr lang="es-419" sz="2400" b="1" spc="-10" dirty="0">
                <a:cs typeface="Calibri"/>
              </a:rPr>
              <a:t>podemos</a:t>
            </a:r>
            <a:r>
              <a:rPr lang="es-419" sz="2400" b="1" spc="-122" dirty="0">
                <a:cs typeface="Calibri"/>
              </a:rPr>
              <a:t> </a:t>
            </a:r>
            <a:r>
              <a:rPr lang="es-419" sz="2400" b="1" spc="-10" dirty="0">
                <a:cs typeface="Calibri"/>
              </a:rPr>
              <a:t>influir  </a:t>
            </a:r>
            <a:r>
              <a:rPr lang="es-419" sz="2400" b="1" dirty="0">
                <a:cs typeface="Calibri"/>
              </a:rPr>
              <a:t>en </a:t>
            </a:r>
            <a:r>
              <a:rPr lang="es-419" sz="2400" b="1" spc="-3" dirty="0">
                <a:cs typeface="Calibri"/>
              </a:rPr>
              <a:t>el </a:t>
            </a:r>
            <a:r>
              <a:rPr lang="es-419" sz="2400" b="1" spc="-10" dirty="0">
                <a:cs typeface="Calibri"/>
              </a:rPr>
              <a:t>clima </a:t>
            </a:r>
            <a:r>
              <a:rPr lang="es-419" sz="2400" b="1" spc="-3" dirty="0">
                <a:cs typeface="Calibri"/>
              </a:rPr>
              <a:t>de una  </a:t>
            </a:r>
            <a:r>
              <a:rPr lang="es-419" sz="2400" b="1" spc="-24" dirty="0">
                <a:cs typeface="Calibri"/>
              </a:rPr>
              <a:t>organización, </a:t>
            </a:r>
            <a:r>
              <a:rPr lang="es-419" sz="2400" b="1" spc="-20" dirty="0">
                <a:cs typeface="Calibri"/>
              </a:rPr>
              <a:t>pero </a:t>
            </a:r>
            <a:r>
              <a:rPr lang="es-419" sz="2400" b="1" spc="-3" dirty="0">
                <a:cs typeface="Calibri"/>
              </a:rPr>
              <a:t>sí  </a:t>
            </a:r>
            <a:r>
              <a:rPr lang="es-419" sz="2400" b="1" spc="-10" dirty="0">
                <a:cs typeface="Calibri"/>
              </a:rPr>
              <a:t>podemos </a:t>
            </a:r>
            <a:r>
              <a:rPr lang="es-419" sz="2400" b="1" spc="-14" dirty="0">
                <a:cs typeface="Calibri"/>
              </a:rPr>
              <a:t>crear  MICROCLIMAS.</a:t>
            </a:r>
          </a:p>
          <a:p>
            <a:pPr marL="434224" marR="74243" indent="-351678" algn="ctr">
              <a:buFont typeface="Arial" panose="020B0604020202020204" pitchFamily="34" charset="0"/>
              <a:buChar char="•"/>
              <a:tabLst>
                <a:tab pos="1598671" algn="l"/>
              </a:tabLst>
            </a:pPr>
            <a:endParaRPr lang="es-419" sz="2400" b="1" dirty="0">
              <a:cs typeface="Calibri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352800"/>
            <a:ext cx="6482511" cy="301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659148" y="762000"/>
            <a:ext cx="7886700" cy="436007"/>
          </a:xfrm>
          <a:prstGeom prst="rect">
            <a:avLst/>
          </a:prstGeom>
        </p:spPr>
        <p:txBody>
          <a:bodyPr vert="horz" wrap="square" lIns="0" tIns="9769" rIns="0" bIns="0" rtlCol="0" anchor="t">
            <a:spAutoFit/>
          </a:bodyPr>
          <a:lstStyle/>
          <a:p>
            <a:pPr marL="1423319" marR="3908" indent="-1414040" algn="ctr">
              <a:spcBef>
                <a:spcPts val="77"/>
              </a:spcBef>
            </a:pPr>
            <a:r>
              <a:rPr sz="2769" cap="all" spc="-1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Generando </a:t>
            </a:r>
            <a:r>
              <a:rPr sz="2769" cap="all" spc="-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microclimas</a:t>
            </a:r>
            <a:r>
              <a:rPr sz="2769" cap="all" spc="-96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69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 Buen </a:t>
            </a:r>
            <a:r>
              <a:rPr sz="2769" cap="all" spc="-69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Trato</a:t>
            </a:r>
            <a:endParaRPr sz="2769" cap="al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5000" y="1662295"/>
            <a:ext cx="2828989" cy="44817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54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69" dirty="0">
              <a:latin typeface="Times New Roman"/>
              <a:cs typeface="Times New Roman"/>
            </a:endParaRPr>
          </a:p>
          <a:p>
            <a:pPr marL="72289" marR="69847">
              <a:tabLst>
                <a:tab pos="1639700" algn="l"/>
              </a:tabLst>
            </a:pPr>
            <a:r>
              <a:rPr sz="2800" spc="-15" dirty="0">
                <a:latin typeface="Calibri"/>
                <a:cs typeface="Calibri"/>
              </a:rPr>
              <a:t>Estos </a:t>
            </a:r>
            <a:r>
              <a:rPr sz="2800" spc="-8" dirty="0" err="1">
                <a:latin typeface="Calibri"/>
                <a:cs typeface="Calibri"/>
              </a:rPr>
              <a:t>microclimas</a:t>
            </a:r>
            <a:r>
              <a:rPr sz="2800" spc="-8" dirty="0" smtClean="0">
                <a:latin typeface="Calibri"/>
                <a:cs typeface="Calibri"/>
              </a:rPr>
              <a:t>,</a:t>
            </a:r>
            <a:r>
              <a:rPr lang="es-MX" sz="2800" spc="-8" dirty="0" smtClean="0">
                <a:latin typeface="Calibri"/>
                <a:cs typeface="Calibri"/>
              </a:rPr>
              <a:t> los vamos construyendo en</a:t>
            </a:r>
            <a:r>
              <a:rPr sz="2800" spc="-8" dirty="0" smtClean="0">
                <a:latin typeface="Calibri"/>
                <a:cs typeface="Calibri"/>
              </a:rPr>
              <a:t> </a:t>
            </a:r>
            <a:r>
              <a:rPr sz="2800" spc="-4" dirty="0">
                <a:latin typeface="Calibri"/>
                <a:cs typeface="Calibri"/>
              </a:rPr>
              <a:t>en la </a:t>
            </a:r>
            <a:r>
              <a:rPr sz="2800" spc="-12" dirty="0">
                <a:latin typeface="Calibri"/>
                <a:cs typeface="Calibri"/>
              </a:rPr>
              <a:t>familia, </a:t>
            </a:r>
            <a:r>
              <a:rPr lang="es-CL" sz="2800" spc="-12" dirty="0" smtClean="0">
                <a:latin typeface="Calibri"/>
                <a:cs typeface="Calibri"/>
              </a:rPr>
              <a:t>con mis </a:t>
            </a:r>
            <a:r>
              <a:rPr sz="2800" spc="-12" dirty="0" err="1" smtClean="0">
                <a:latin typeface="Calibri"/>
                <a:cs typeface="Calibri"/>
              </a:rPr>
              <a:t>amistades</a:t>
            </a:r>
            <a:r>
              <a:rPr sz="2800" spc="-12" dirty="0">
                <a:latin typeface="Calibri"/>
                <a:cs typeface="Calibri"/>
              </a:rPr>
              <a:t>,  </a:t>
            </a:r>
            <a:r>
              <a:rPr lang="es-CL" sz="2800" spc="-12" dirty="0" smtClean="0">
                <a:latin typeface="Calibri"/>
                <a:cs typeface="Calibri"/>
              </a:rPr>
              <a:t>en el </a:t>
            </a:r>
            <a:r>
              <a:rPr sz="2800" spc="-12" dirty="0" err="1" smtClean="0">
                <a:latin typeface="Calibri"/>
                <a:cs typeface="Calibri"/>
              </a:rPr>
              <a:t>colegio</a:t>
            </a:r>
            <a:r>
              <a:rPr sz="2800" spc="-12" dirty="0" smtClean="0">
                <a:latin typeface="Calibri"/>
                <a:cs typeface="Calibri"/>
              </a:rPr>
              <a:t>,</a:t>
            </a:r>
            <a:r>
              <a:rPr lang="es-CL" sz="2800" spc="-12" dirty="0" smtClean="0">
                <a:latin typeface="Calibri"/>
                <a:cs typeface="Calibri"/>
              </a:rPr>
              <a:t>universidad,</a:t>
            </a:r>
            <a:r>
              <a:rPr sz="2800" spc="-12" dirty="0" smtClean="0">
                <a:latin typeface="Calibri"/>
                <a:cs typeface="Calibri"/>
              </a:rPr>
              <a:t> </a:t>
            </a:r>
            <a:r>
              <a:rPr sz="2800" spc="-12" dirty="0">
                <a:latin typeface="Calibri"/>
                <a:cs typeface="Calibri"/>
              </a:rPr>
              <a:t>parroquia </a:t>
            </a:r>
            <a:r>
              <a:rPr sz="2800" spc="-4" dirty="0">
                <a:latin typeface="Calibri"/>
                <a:cs typeface="Calibri"/>
              </a:rPr>
              <a:t>o  </a:t>
            </a:r>
            <a:r>
              <a:rPr sz="2800" spc="-12" dirty="0" err="1" smtClean="0">
                <a:latin typeface="Calibri"/>
                <a:cs typeface="Calibri"/>
              </a:rPr>
              <a:t>trabajo</a:t>
            </a:r>
            <a:r>
              <a:rPr lang="es-CL" sz="2800" spc="-12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62295"/>
            <a:ext cx="4900612" cy="412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1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914400" y="457200"/>
            <a:ext cx="7886700" cy="862643"/>
          </a:xfrm>
          <a:prstGeom prst="rect">
            <a:avLst/>
          </a:prstGeom>
        </p:spPr>
        <p:txBody>
          <a:bodyPr vert="horz" wrap="square" lIns="0" tIns="10258" rIns="0" bIns="0" rtlCol="0" anchor="t">
            <a:spAutoFit/>
          </a:bodyPr>
          <a:lstStyle/>
          <a:p>
            <a:pPr marL="2382620" marR="3908" indent="-1313420">
              <a:spcBef>
                <a:spcPts val="81"/>
              </a:spcBef>
            </a:pPr>
            <a:r>
              <a:rPr sz="2769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</a:t>
            </a:r>
            <a:r>
              <a:rPr sz="2769" cap="all" spc="-4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sz="2769" cap="all" spc="-54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69" cap="all" spc="-8" dirty="0" err="1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microclimas</a:t>
            </a:r>
            <a:r>
              <a:rPr sz="2769" cap="all" spc="-8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CL" sz="2769" cap="all" spc="-8" dirty="0" smtClean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s-CL" sz="2769" cap="all" spc="-8" dirty="0" smtClean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sz="2769" cap="all" dirty="0" smtClean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2769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Buen</a:t>
            </a:r>
            <a:r>
              <a:rPr sz="2769" cap="all" spc="-35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69" cap="all" spc="-65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Trato</a:t>
            </a:r>
            <a:endParaRPr sz="2769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9884" y="2073227"/>
            <a:ext cx="4160715" cy="1240971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273528" marR="3908" indent="-263759">
              <a:spcBef>
                <a:spcPts val="77"/>
              </a:spcBef>
              <a:buClr>
                <a:srgbClr val="FFF8DF"/>
              </a:buClr>
              <a:buSzPct val="139583"/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2000" b="1" spc="-15" dirty="0">
                <a:latin typeface="Calibri"/>
                <a:cs typeface="Calibri"/>
              </a:rPr>
              <a:t>Otorgan </a:t>
            </a:r>
            <a:r>
              <a:rPr sz="2000" b="1" spc="-8" dirty="0">
                <a:latin typeface="Calibri"/>
                <a:cs typeface="Calibri"/>
              </a:rPr>
              <a:t>parámetros</a:t>
            </a:r>
            <a:r>
              <a:rPr sz="2000" b="1" spc="-88" dirty="0">
                <a:latin typeface="Calibri"/>
                <a:cs typeface="Calibri"/>
              </a:rPr>
              <a:t> </a:t>
            </a:r>
            <a:r>
              <a:rPr sz="2000" b="1" spc="-4" dirty="0">
                <a:latin typeface="Calibri"/>
                <a:cs typeface="Calibri"/>
              </a:rPr>
              <a:t>de  </a:t>
            </a:r>
            <a:r>
              <a:rPr sz="2000" b="1" spc="-15" dirty="0">
                <a:latin typeface="Calibri"/>
                <a:cs typeface="Calibri"/>
              </a:rPr>
              <a:t>contraste </a:t>
            </a:r>
            <a:r>
              <a:rPr sz="2000" b="1" spc="-4" dirty="0">
                <a:latin typeface="Calibri"/>
                <a:cs typeface="Calibri"/>
              </a:rPr>
              <a:t>que </a:t>
            </a:r>
            <a:r>
              <a:rPr sz="2000" b="1" dirty="0">
                <a:latin typeface="Calibri"/>
                <a:cs typeface="Calibri"/>
              </a:rPr>
              <a:t>impiden  </a:t>
            </a:r>
            <a:r>
              <a:rPr sz="2000" b="1" spc="-8" dirty="0">
                <a:latin typeface="Calibri"/>
                <a:cs typeface="Calibri"/>
              </a:rPr>
              <a:t>normalizar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31" dirty="0">
                <a:latin typeface="Calibri"/>
                <a:cs typeface="Calibri"/>
              </a:rPr>
              <a:t> </a:t>
            </a:r>
            <a:r>
              <a:rPr sz="2000" b="1" spc="-4" dirty="0">
                <a:latin typeface="Calibri"/>
                <a:cs typeface="Calibri"/>
              </a:rPr>
              <a:t>violencia.</a:t>
            </a:r>
            <a:endParaRPr sz="2000" b="1" dirty="0">
              <a:latin typeface="Calibri"/>
              <a:cs typeface="Calibri"/>
            </a:endParaRPr>
          </a:p>
          <a:p>
            <a:pPr>
              <a:spcBef>
                <a:spcPts val="4"/>
              </a:spcBef>
              <a:buClr>
                <a:srgbClr val="FFF8DF"/>
              </a:buClr>
              <a:buFont typeface="Arial"/>
              <a:buChar char="•"/>
            </a:pPr>
            <a:endParaRPr sz="2000" b="1" dirty="0">
              <a:latin typeface="Times New Roman"/>
              <a:cs typeface="Times New Roman"/>
            </a:endParaRPr>
          </a:p>
          <a:p>
            <a:pPr marL="273528" marR="115272" indent="-263759">
              <a:spcBef>
                <a:spcPts val="4"/>
              </a:spcBef>
              <a:buClr>
                <a:srgbClr val="FFF8DF"/>
              </a:buClr>
              <a:buSzPct val="139583"/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2000" b="1" spc="-8" dirty="0">
                <a:latin typeface="Calibri"/>
                <a:cs typeface="Calibri"/>
              </a:rPr>
              <a:t>Permiten </a:t>
            </a:r>
            <a:r>
              <a:rPr sz="2000" b="1" spc="-12" dirty="0">
                <a:latin typeface="Calibri"/>
                <a:cs typeface="Calibri"/>
              </a:rPr>
              <a:t>oxigenarse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y  </a:t>
            </a:r>
            <a:r>
              <a:rPr sz="2000" b="1" spc="-12" dirty="0">
                <a:latin typeface="Calibri"/>
                <a:cs typeface="Calibri"/>
              </a:rPr>
              <a:t>fortalecerse</a:t>
            </a:r>
            <a:r>
              <a:rPr sz="2000" b="1" spc="-12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 b="1" dirty="0">
              <a:latin typeface="Calibri"/>
              <a:cs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032270"/>
            <a:ext cx="4356874" cy="26718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7792"/>
            <a:ext cx="3688556" cy="290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3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573259" y="473351"/>
            <a:ext cx="7886700" cy="38576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124882" marR="3908" indent="-1115113" algn="ctr">
              <a:lnSpc>
                <a:spcPts val="2954"/>
              </a:lnSpc>
            </a:pPr>
            <a:r>
              <a:rPr lang="es-ES" sz="2769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todos promovemos estos micro climas</a:t>
            </a:r>
            <a:endParaRPr sz="2769" cap="al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30609" y="5407449"/>
            <a:ext cx="4572000" cy="97719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327"/>
              </a:lnSpc>
            </a:pPr>
            <a:r>
              <a:rPr lang="es-ES" b="1" i="1" spc="-4" dirty="0">
                <a:solidFill>
                  <a:srgbClr val="800000"/>
                </a:solidFill>
                <a:cs typeface="Calibri"/>
              </a:rPr>
              <a:t>"La calidad de los microclimas depende de</a:t>
            </a:r>
            <a:r>
              <a:rPr lang="es-ES" b="1" i="1" spc="50" dirty="0">
                <a:solidFill>
                  <a:srgbClr val="800000"/>
                </a:solidFill>
                <a:cs typeface="Calibri"/>
              </a:rPr>
              <a:t> </a:t>
            </a:r>
            <a:r>
              <a:rPr lang="es-ES" b="1" i="1" spc="-4" dirty="0">
                <a:solidFill>
                  <a:srgbClr val="800000"/>
                </a:solidFill>
                <a:cs typeface="Calibri"/>
              </a:rPr>
              <a:t>lo</a:t>
            </a:r>
            <a:endParaRPr lang="es-ES" dirty="0">
              <a:cs typeface="Calibri"/>
            </a:endParaRPr>
          </a:p>
          <a:p>
            <a:pPr algn="ctr">
              <a:lnSpc>
                <a:spcPts val="2327"/>
              </a:lnSpc>
            </a:pPr>
            <a:r>
              <a:rPr lang="es-ES" b="1" i="1" spc="-4" dirty="0">
                <a:solidFill>
                  <a:srgbClr val="800000"/>
                </a:solidFill>
                <a:cs typeface="Calibri"/>
              </a:rPr>
              <a:t>que cada uno de </a:t>
            </a:r>
            <a:r>
              <a:rPr lang="es-ES" b="1" i="1" spc="-8" dirty="0">
                <a:solidFill>
                  <a:srgbClr val="800000"/>
                </a:solidFill>
                <a:cs typeface="Calibri"/>
              </a:rPr>
              <a:t>nosotros </a:t>
            </a:r>
            <a:r>
              <a:rPr lang="es-ES" b="1" i="1" spc="-4" dirty="0">
                <a:solidFill>
                  <a:srgbClr val="800000"/>
                </a:solidFill>
                <a:cs typeface="Calibri"/>
              </a:rPr>
              <a:t>puede</a:t>
            </a:r>
            <a:r>
              <a:rPr lang="es-ES" b="1" i="1" spc="27" dirty="0">
                <a:solidFill>
                  <a:srgbClr val="800000"/>
                </a:solidFill>
                <a:cs typeface="Calibri"/>
              </a:rPr>
              <a:t> </a:t>
            </a:r>
            <a:r>
              <a:rPr lang="es-ES" b="1" i="1" spc="-4" dirty="0">
                <a:solidFill>
                  <a:srgbClr val="800000"/>
                </a:solidFill>
                <a:cs typeface="Calibri"/>
              </a:rPr>
              <a:t>aportar“. </a:t>
            </a:r>
            <a:r>
              <a:rPr lang="es-ES" sz="1600" b="1" i="1" spc="-4" dirty="0">
                <a:solidFill>
                  <a:srgbClr val="800000"/>
                </a:solidFill>
                <a:cs typeface="Calibri"/>
              </a:rPr>
              <a:t>Sinclair, Centro Buen Trato UC.</a:t>
            </a:r>
            <a:endParaRPr lang="es-ES" dirty="0">
              <a:cs typeface="Calibri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209" y="967340"/>
            <a:ext cx="5638800" cy="42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2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  <a:prstGeom prst="rect">
            <a:avLst/>
          </a:prstGeom>
        </p:spPr>
        <p:txBody>
          <a:bodyPr vert="horz" wrap="square" lIns="0" tIns="10258" rIns="0" bIns="0" rtlCol="0" anchor="t">
            <a:spAutoFit/>
          </a:bodyPr>
          <a:lstStyle/>
          <a:p>
            <a:pPr marL="2382620" marR="3908" indent="-1313420">
              <a:spcBef>
                <a:spcPts val="81"/>
              </a:spcBef>
            </a:pPr>
            <a:r>
              <a:rPr sz="2769" cap="all" spc="-8" dirty="0" smtClean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  </a:t>
            </a:r>
            <a:r>
              <a:rPr lang="es-ES" sz="2769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positivo </a:t>
            </a:r>
            <a:r>
              <a:rPr lang="es-ES" sz="2154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(Aron y Milicic)</a:t>
            </a:r>
            <a:endParaRPr sz="2154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23021" y="4953000"/>
            <a:ext cx="6440657" cy="1379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8665" marR="241290" indent="429341" algn="ctr">
              <a:lnSpc>
                <a:spcPct val="151000"/>
              </a:lnSpc>
            </a:pPr>
            <a:r>
              <a:rPr lang="es-ES" sz="1846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“Un clima social positivo se asocia habitualmente a la inteligencia emocional que tengan los miembros del grupo para resolver sus conflictos en formas no violentas”</a:t>
            </a:r>
            <a:endParaRPr lang="es-CL" sz="1846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8600" y="1524000"/>
            <a:ext cx="4114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9799" indent="-219799">
              <a:buFont typeface="Arial" panose="020B0604020202020204" pitchFamily="34" charset="0"/>
              <a:buChar char="•"/>
            </a:pPr>
            <a:r>
              <a:rPr lang="es-CL" b="1" dirty="0"/>
              <a:t>Un ambiente físico apropiado</a:t>
            </a:r>
          </a:p>
          <a:p>
            <a:pPr marL="219799" indent="-219799">
              <a:buFont typeface="Arial" panose="020B0604020202020204" pitchFamily="34" charset="0"/>
              <a:buChar char="•"/>
            </a:pPr>
            <a:r>
              <a:rPr lang="es-CL" b="1" dirty="0"/>
              <a:t>Comunicación respetuosa  y capacidad de escucharse unos a otros</a:t>
            </a:r>
          </a:p>
          <a:p>
            <a:pPr marL="219799" indent="-219799">
              <a:buFont typeface="Arial" panose="020B0604020202020204" pitchFamily="34" charset="0"/>
              <a:buChar char="•"/>
            </a:pPr>
            <a:r>
              <a:rPr lang="es-CL" b="1" dirty="0"/>
              <a:t>Capacidad de valorarse mutuamente</a:t>
            </a:r>
          </a:p>
          <a:p>
            <a:pPr marL="219799" indent="-219799">
              <a:buFont typeface="Arial" panose="020B0604020202020204" pitchFamily="34" charset="0"/>
              <a:buChar char="•"/>
            </a:pPr>
            <a:r>
              <a:rPr lang="es-CL" b="1" dirty="0"/>
              <a:t>Las personas son sensibles a las situaciones difíciles que puedan estar atravesando los demás</a:t>
            </a:r>
          </a:p>
          <a:p>
            <a:pPr marL="219799" indent="-219799">
              <a:buFont typeface="Arial" panose="020B0604020202020204" pitchFamily="34" charset="0"/>
              <a:buChar char="•"/>
            </a:pPr>
            <a:r>
              <a:rPr lang="es-ES" b="1" dirty="0"/>
              <a:t>Existe apoyo emocional entre sus miembros</a:t>
            </a:r>
          </a:p>
          <a:p>
            <a:pPr marL="219799" indent="-219799">
              <a:buFont typeface="Arial" panose="020B0604020202020204" pitchFamily="34" charset="0"/>
              <a:buChar char="•"/>
            </a:pPr>
            <a:r>
              <a:rPr lang="es-ES" b="1" dirty="0"/>
              <a:t>Contribuyen a que aflore la mejor parte de las personas</a:t>
            </a:r>
            <a:endParaRPr lang="es-CL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560552"/>
            <a:ext cx="4607702" cy="306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838200"/>
            <a:ext cx="7886700" cy="436563"/>
          </a:xfrm>
          <a:prstGeom prst="rect">
            <a:avLst/>
          </a:prstGeom>
        </p:spPr>
        <p:txBody>
          <a:bodyPr vert="horz" wrap="square" lIns="0" tIns="10258" rIns="0" bIns="0" rtlCol="0" anchor="t">
            <a:spAutoFit/>
          </a:bodyPr>
          <a:lstStyle/>
          <a:p>
            <a:pPr marL="2382620" marR="3908" indent="-1313420">
              <a:spcBef>
                <a:spcPts val="81"/>
              </a:spcBef>
            </a:pPr>
            <a:r>
              <a:rPr sz="2769" cap="all" spc="-8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  </a:t>
            </a:r>
            <a:r>
              <a:rPr lang="es-ES" sz="2769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</a:t>
            </a:r>
            <a:r>
              <a:rPr lang="es-ES" sz="2769" cap="al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tóxico </a:t>
            </a:r>
            <a:r>
              <a:rPr lang="es-ES" sz="2461" cap="al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" sz="2461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Aron y Milicic)</a:t>
            </a:r>
            <a:endParaRPr sz="2461" cap="al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14400" y="5202711"/>
            <a:ext cx="6564923" cy="9444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L" sz="1846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“Son aquellos que contaminan el ambiente contagiándolo con características negativas que parecieran hacer aflorar las partes más negativas de las personas”</a:t>
            </a:r>
            <a:endParaRPr lang="es-CL" sz="1846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09600" y="1828800"/>
            <a:ext cx="3429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59" indent="-263759">
              <a:buFont typeface="Arial" panose="020B0604020202020204" pitchFamily="34" charset="0"/>
              <a:buChar char="•"/>
            </a:pPr>
            <a:r>
              <a:rPr lang="es-CL" b="1" dirty="0"/>
              <a:t>Se </a:t>
            </a:r>
            <a:r>
              <a:rPr lang="es-CL" b="1" dirty="0" err="1"/>
              <a:t>invisibilizan</a:t>
            </a:r>
            <a:r>
              <a:rPr lang="es-CL" b="1" dirty="0"/>
              <a:t> los aspectos positivos y aparecen como inexistentes</a:t>
            </a:r>
          </a:p>
          <a:p>
            <a:pPr marL="263759" indent="-263759">
              <a:buFont typeface="Arial" panose="020B0604020202020204" pitchFamily="34" charset="0"/>
              <a:buChar char="•"/>
            </a:pPr>
            <a:r>
              <a:rPr lang="es-CL" b="1" dirty="0"/>
              <a:t> Existe  una percepción sesgada que amplifica los aspectos negativos</a:t>
            </a:r>
          </a:p>
          <a:p>
            <a:pPr marL="263759" indent="-263759">
              <a:buFont typeface="Arial" panose="020B0604020202020204" pitchFamily="34" charset="0"/>
              <a:buChar char="•"/>
            </a:pPr>
            <a:r>
              <a:rPr lang="es-CL" b="1" dirty="0"/>
              <a:t>Las interacciones se tornan cada vez más estresantes e </a:t>
            </a:r>
            <a:r>
              <a:rPr lang="es-CL" b="1" dirty="0" err="1"/>
              <a:t>interfirientes</a:t>
            </a:r>
            <a:r>
              <a:rPr lang="es-CL" b="1" dirty="0"/>
              <a:t> con una resolución de conflictos constructiva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0" y="1981200"/>
            <a:ext cx="5201478" cy="2667000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416359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5077" y="1729153"/>
            <a:ext cx="7033846" cy="4337535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scene3d>
            <a:camera prst="orthographicFront"/>
            <a:lightRig rig="threePt" dir="t"/>
          </a:scene3d>
          <a:sp3d contourW="12700">
            <a:contourClr>
              <a:schemeClr val="accent2"/>
            </a:contourClr>
          </a:sp3d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914400" y="887075"/>
            <a:ext cx="7886700" cy="627063"/>
          </a:xfrm>
          <a:prstGeom prst="rect">
            <a:avLst/>
          </a:prstGeom>
        </p:spPr>
        <p:txBody>
          <a:bodyPr vert="horz" wrap="square" lIns="0" tIns="10258" rIns="0" bIns="0" rtlCol="0" anchor="t">
            <a:spAutoFit/>
          </a:bodyPr>
          <a:lstStyle/>
          <a:p>
            <a:pPr marL="2025569" marR="3908" indent="-1787209">
              <a:spcBef>
                <a:spcPts val="81"/>
              </a:spcBef>
            </a:pPr>
            <a:r>
              <a:rPr sz="2461" cap="all" spc="-4" dirty="0">
                <a:solidFill>
                  <a:schemeClr val="tx1"/>
                </a:solidFill>
              </a:rPr>
              <a:t>¿Cómo </a:t>
            </a:r>
            <a:r>
              <a:rPr sz="2461" cap="all" spc="-8" dirty="0">
                <a:solidFill>
                  <a:schemeClr val="tx1"/>
                </a:solidFill>
              </a:rPr>
              <a:t>construir microclimas </a:t>
            </a:r>
            <a:r>
              <a:rPr sz="2461" cap="all" dirty="0">
                <a:solidFill>
                  <a:schemeClr val="tx1"/>
                </a:solidFill>
              </a:rPr>
              <a:t>de  Buen </a:t>
            </a:r>
            <a:r>
              <a:rPr sz="2461" cap="all" spc="-54" dirty="0">
                <a:solidFill>
                  <a:schemeClr val="tx1"/>
                </a:solidFill>
              </a:rPr>
              <a:t>Trato?</a:t>
            </a:r>
            <a:r>
              <a:rPr lang="es-ES" sz="2461" cap="all" spc="-54" dirty="0">
                <a:solidFill>
                  <a:schemeClr val="tx1"/>
                </a:solidFill>
              </a:rPr>
              <a:t> </a:t>
            </a:r>
            <a:r>
              <a:rPr lang="es-ES" sz="1538" spc="-54" dirty="0">
                <a:solidFill>
                  <a:schemeClr val="tx1"/>
                </a:solidFill>
              </a:rPr>
              <a:t>(Martínez 2017, Consejo Nacional CECH)</a:t>
            </a:r>
            <a:endParaRPr sz="1538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50614" y="3416594"/>
            <a:ext cx="52168" cy="521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5" name="object 5"/>
          <p:cNvSpPr/>
          <p:nvPr/>
        </p:nvSpPr>
        <p:spPr>
          <a:xfrm>
            <a:off x="3493380" y="3381522"/>
            <a:ext cx="2072687" cy="638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6" name="object 6"/>
          <p:cNvSpPr/>
          <p:nvPr/>
        </p:nvSpPr>
        <p:spPr>
          <a:xfrm>
            <a:off x="3212806" y="4147136"/>
            <a:ext cx="52168" cy="521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7" name="object 7"/>
          <p:cNvSpPr/>
          <p:nvPr/>
        </p:nvSpPr>
        <p:spPr>
          <a:xfrm>
            <a:off x="3441798" y="4112064"/>
            <a:ext cx="2332795" cy="9132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8" name="object 8"/>
          <p:cNvSpPr/>
          <p:nvPr/>
        </p:nvSpPr>
        <p:spPr>
          <a:xfrm>
            <a:off x="3163374" y="5102420"/>
            <a:ext cx="52168" cy="5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9" name="object 9"/>
          <p:cNvSpPr/>
          <p:nvPr/>
        </p:nvSpPr>
        <p:spPr>
          <a:xfrm>
            <a:off x="3403991" y="5066811"/>
            <a:ext cx="2468489" cy="7143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b="1" dirty="0"/>
          </a:p>
        </p:txBody>
      </p:sp>
    </p:spTree>
    <p:extLst>
      <p:ext uri="{BB962C8B-B14F-4D97-AF65-F5344CB8AC3E}">
        <p14:creationId xmlns:p14="http://schemas.microsoft.com/office/powerpoint/2010/main" val="23594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45" y="2321169"/>
            <a:ext cx="3528391" cy="34524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3" name="object 3"/>
          <p:cNvSpPr/>
          <p:nvPr/>
        </p:nvSpPr>
        <p:spPr>
          <a:xfrm>
            <a:off x="1645920" y="905021"/>
            <a:ext cx="1565030" cy="15111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39952" y="533399"/>
            <a:ext cx="4376160" cy="441245"/>
          </a:xfrm>
          <a:prstGeom prst="rect">
            <a:avLst/>
          </a:prstGeom>
        </p:spPr>
        <p:txBody>
          <a:bodyPr vert="horz" wrap="square" lIns="0" tIns="10258" rIns="0" bIns="0" rtlCol="0" anchor="t">
            <a:spAutoFit/>
          </a:bodyPr>
          <a:lstStyle/>
          <a:p>
            <a:pPr marL="9769">
              <a:spcBef>
                <a:spcPts val="81"/>
              </a:spcBef>
            </a:pPr>
            <a:r>
              <a:rPr sz="2800" b="1" cap="all" spc="-1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Recursos/Déficits</a:t>
            </a:r>
            <a:endParaRPr sz="2800" b="1" cap="al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9952" y="2168379"/>
            <a:ext cx="4248472" cy="3398465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273528" marR="3908" indent="-263759">
              <a:spcBef>
                <a:spcPts val="81"/>
              </a:spcBef>
              <a:buClr>
                <a:srgbClr val="800000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2400" spc="-4" dirty="0">
                <a:latin typeface="Calibri"/>
                <a:cs typeface="Calibri"/>
              </a:rPr>
              <a:t>Los </a:t>
            </a:r>
            <a:r>
              <a:rPr sz="2400" dirty="0">
                <a:latin typeface="Calibri"/>
                <a:cs typeface="Calibri"/>
              </a:rPr>
              <a:t>climas en </a:t>
            </a:r>
            <a:r>
              <a:rPr sz="2400" spc="-4" dirty="0">
                <a:latin typeface="Calibri"/>
                <a:cs typeface="Calibri"/>
              </a:rPr>
              <a:t>que </a:t>
            </a:r>
            <a:r>
              <a:rPr sz="2400" dirty="0">
                <a:latin typeface="Calibri"/>
                <a:cs typeface="Calibri"/>
              </a:rPr>
              <a:t>me  </a:t>
            </a:r>
            <a:r>
              <a:rPr sz="2400" spc="-15" dirty="0">
                <a:latin typeface="Calibri"/>
                <a:cs typeface="Calibri"/>
              </a:rPr>
              <a:t>muevo, </a:t>
            </a:r>
            <a:r>
              <a:rPr sz="2400" spc="-8" dirty="0">
                <a:latin typeface="Calibri"/>
                <a:cs typeface="Calibri"/>
              </a:rPr>
              <a:t>¿destacan </a:t>
            </a:r>
            <a:r>
              <a:rPr sz="2400" dirty="0">
                <a:latin typeface="Calibri"/>
                <a:cs typeface="Calibri"/>
              </a:rPr>
              <a:t>mis  </a:t>
            </a:r>
            <a:r>
              <a:rPr sz="2400" spc="-4" dirty="0">
                <a:latin typeface="Calibri"/>
                <a:cs typeface="Calibri"/>
              </a:rPr>
              <a:t>aspectos positivos?</a:t>
            </a:r>
            <a:r>
              <a:rPr sz="2400" spc="-104" dirty="0">
                <a:latin typeface="Calibri"/>
                <a:cs typeface="Calibri"/>
              </a:rPr>
              <a:t> </a:t>
            </a:r>
            <a:r>
              <a:rPr sz="2400" spc="-4" dirty="0">
                <a:latin typeface="Calibri"/>
                <a:cs typeface="Calibri"/>
              </a:rPr>
              <a:t>¿o  </a:t>
            </a:r>
            <a:r>
              <a:rPr sz="2400" spc="-12" dirty="0">
                <a:latin typeface="Calibri"/>
                <a:cs typeface="Calibri"/>
              </a:rPr>
              <a:t>destacan </a:t>
            </a:r>
            <a:r>
              <a:rPr sz="2400" dirty="0">
                <a:latin typeface="Calibri"/>
                <a:cs typeface="Calibri"/>
              </a:rPr>
              <a:t>lo </a:t>
            </a:r>
            <a:r>
              <a:rPr sz="2400" spc="-12" dirty="0">
                <a:latin typeface="Calibri"/>
                <a:cs typeface="Calibri"/>
              </a:rPr>
              <a:t>negativo  </a:t>
            </a:r>
            <a:r>
              <a:rPr sz="2400" spc="-4" dirty="0">
                <a:latin typeface="Calibri"/>
                <a:cs typeface="Calibri"/>
              </a:rPr>
              <a:t>que </a:t>
            </a:r>
            <a:r>
              <a:rPr sz="2400" spc="-15" dirty="0">
                <a:latin typeface="Calibri"/>
                <a:cs typeface="Calibri"/>
              </a:rPr>
              <a:t>hay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-2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mí?</a:t>
            </a:r>
          </a:p>
          <a:p>
            <a:pPr marL="273528" marR="109899" indent="-263759">
              <a:spcBef>
                <a:spcPts val="481"/>
              </a:spcBef>
              <a:buClr>
                <a:srgbClr val="800000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2400" spc="-12" dirty="0">
                <a:latin typeface="Calibri"/>
                <a:cs typeface="Calibri"/>
              </a:rPr>
              <a:t>¿Destaco </a:t>
            </a:r>
            <a:r>
              <a:rPr sz="2400" dirty="0">
                <a:latin typeface="Calibri"/>
                <a:cs typeface="Calibri"/>
              </a:rPr>
              <a:t>lo </a:t>
            </a:r>
            <a:r>
              <a:rPr sz="2400" spc="-8" dirty="0">
                <a:latin typeface="Calibri"/>
                <a:cs typeface="Calibri"/>
              </a:rPr>
              <a:t>positivo  </a:t>
            </a:r>
            <a:r>
              <a:rPr sz="2400" spc="-4" dirty="0">
                <a:latin typeface="Calibri"/>
                <a:cs typeface="Calibri"/>
              </a:rPr>
              <a:t>que </a:t>
            </a:r>
            <a:r>
              <a:rPr sz="2400" spc="-15" dirty="0">
                <a:latin typeface="Calibri"/>
                <a:cs typeface="Calibri"/>
              </a:rPr>
              <a:t>hay </a:t>
            </a:r>
            <a:r>
              <a:rPr sz="2400" dirty="0">
                <a:latin typeface="Calibri"/>
                <a:cs typeface="Calibri"/>
              </a:rPr>
              <a:t>en los</a:t>
            </a:r>
            <a:r>
              <a:rPr sz="2400" spc="-62" dirty="0">
                <a:latin typeface="Calibri"/>
                <a:cs typeface="Calibri"/>
              </a:rPr>
              <a:t> </a:t>
            </a:r>
            <a:r>
              <a:rPr sz="2400" spc="-8" dirty="0">
                <a:latin typeface="Calibri"/>
                <a:cs typeface="Calibri"/>
              </a:rPr>
              <a:t>otros?</a:t>
            </a:r>
            <a:endParaRPr sz="2400" dirty="0">
              <a:latin typeface="Calibri"/>
              <a:cs typeface="Calibri"/>
            </a:endParaRPr>
          </a:p>
          <a:p>
            <a:pPr marL="273528" marR="109899"/>
            <a:r>
              <a:rPr sz="2400" dirty="0">
                <a:latin typeface="Calibri"/>
                <a:cs typeface="Calibri"/>
              </a:rPr>
              <a:t>¿O </a:t>
            </a:r>
            <a:r>
              <a:rPr sz="2400" spc="-12" dirty="0">
                <a:latin typeface="Calibri"/>
                <a:cs typeface="Calibri"/>
              </a:rPr>
              <a:t>destaco </a:t>
            </a:r>
            <a:r>
              <a:rPr sz="2400" spc="-4" dirty="0">
                <a:latin typeface="Calibri"/>
                <a:cs typeface="Calibri"/>
              </a:rPr>
              <a:t>sólo </a:t>
            </a:r>
            <a:r>
              <a:rPr sz="2400" dirty="0">
                <a:latin typeface="Calibri"/>
                <a:cs typeface="Calibri"/>
              </a:rPr>
              <a:t>lo  </a:t>
            </a:r>
            <a:r>
              <a:rPr sz="2400" spc="-12" dirty="0">
                <a:latin typeface="Calibri"/>
                <a:cs typeface="Calibri"/>
              </a:rPr>
              <a:t>negativo </a:t>
            </a:r>
            <a:r>
              <a:rPr sz="2400" dirty="0">
                <a:latin typeface="Calibri"/>
                <a:cs typeface="Calibri"/>
              </a:rPr>
              <a:t>o lo </a:t>
            </a:r>
            <a:r>
              <a:rPr sz="2400" spc="-4" dirty="0">
                <a:latin typeface="Calibri"/>
                <a:cs typeface="Calibri"/>
              </a:rPr>
              <a:t>que  </a:t>
            </a:r>
            <a:r>
              <a:rPr sz="2400" spc="-15" dirty="0">
                <a:latin typeface="Calibri"/>
                <a:cs typeface="Calibri"/>
              </a:rPr>
              <a:t>falta? </a:t>
            </a:r>
            <a:r>
              <a:rPr sz="2400" spc="-4" dirty="0">
                <a:latin typeface="Calibri"/>
                <a:cs typeface="Calibri"/>
              </a:rPr>
              <a:t>¿Cómo digo </a:t>
            </a:r>
            <a:r>
              <a:rPr sz="2400" dirty="0">
                <a:latin typeface="Calibri"/>
                <a:cs typeface="Calibri"/>
              </a:rPr>
              <a:t>las  </a:t>
            </a:r>
            <a:r>
              <a:rPr sz="2400" spc="-8" dirty="0">
                <a:latin typeface="Calibri"/>
                <a:cs typeface="Calibri"/>
              </a:rPr>
              <a:t>cosas?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0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05637" y="1700808"/>
            <a:ext cx="360299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Centrado en los déficit 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9801" y="1700808"/>
            <a:ext cx="3751579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Centrado en los recursos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 idx="4294967295"/>
          </p:nvPr>
        </p:nvSpPr>
        <p:spPr>
          <a:xfrm>
            <a:off x="767080" y="692170"/>
            <a:ext cx="7734300" cy="473075"/>
          </a:xfrm>
        </p:spPr>
        <p:txBody>
          <a:bodyPr>
            <a:normAutofit fontScale="90000"/>
          </a:bodyPr>
          <a:lstStyle/>
          <a:p>
            <a:pPr algn="ctr"/>
            <a:r>
              <a:rPr lang="es-CL" sz="3200" dirty="0" smtClean="0">
                <a:solidFill>
                  <a:schemeClr val="tx1"/>
                </a:solidFill>
              </a:rPr>
              <a:t>Dónde tenemos puesta la mirada…</a:t>
            </a:r>
            <a:endParaRPr lang="es-CL" sz="32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66" y="2586076"/>
            <a:ext cx="7102122" cy="368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7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467544" y="1268759"/>
          <a:ext cx="8229600" cy="50405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94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4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0284">
                <a:tc>
                  <a:txBody>
                    <a:bodyPr/>
                    <a:lstStyle/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8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lang="es-CL" sz="28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los ambientes propicios para el abuso</a:t>
                      </a:r>
                      <a:endParaRPr sz="28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80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 </a:t>
                      </a:r>
                      <a:r>
                        <a:rPr sz="28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lang="es-CL" sz="28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lang="es-CL" sz="28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ambientes sanos</a:t>
                      </a:r>
                    </a:p>
                    <a:p>
                      <a:pPr marL="1270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4990">
                <a:tc>
                  <a:txBody>
                    <a:bodyPr/>
                    <a:lstStyle/>
                    <a:p>
                      <a:pPr marL="363855" marR="93281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enfatizan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los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defectos,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errores y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debilidades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908050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valoran los talentos y 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habilidades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de cada</a:t>
                      </a:r>
                      <a:r>
                        <a:rPr sz="2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uno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4992">
                <a:tc>
                  <a:txBody>
                    <a:bodyPr/>
                    <a:lstStyle/>
                    <a:p>
                      <a:pPr marL="363855" marR="398145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Hay descalificación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o ausencia  de</a:t>
                      </a:r>
                      <a:r>
                        <a:rPr sz="2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reconocimiento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374015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reconocen explícitamente  los</a:t>
                      </a:r>
                      <a:r>
                        <a:rPr sz="2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logros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4990">
                <a:tc>
                  <a:txBody>
                    <a:bodyPr/>
                    <a:lstStyle/>
                    <a:p>
                      <a:pPr marL="363855" marR="1470660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considera el error  como un</a:t>
                      </a:r>
                      <a:r>
                        <a:rPr sz="2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fracaso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121920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considera el error como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una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oportunidad de</a:t>
                      </a:r>
                      <a:r>
                        <a:rPr sz="2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aprendizaje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305">
                <a:tc>
                  <a:txBody>
                    <a:bodyPr/>
                    <a:lstStyle/>
                    <a:p>
                      <a:pPr marL="93980">
                        <a:lnSpc>
                          <a:spcPts val="2515"/>
                        </a:lnSpc>
                        <a:spcBef>
                          <a:spcPts val="790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juzga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o se rechaza</a:t>
                      </a:r>
                      <a:r>
                        <a:rPr sz="2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al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363855">
                        <a:lnSpc>
                          <a:spcPts val="2515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otro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por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sus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debilidades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515"/>
                        </a:lnSpc>
                        <a:spcBef>
                          <a:spcPts val="790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reconocen las</a:t>
                      </a:r>
                      <a:r>
                        <a:rPr sz="2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debilidades.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364490">
                        <a:lnSpc>
                          <a:spcPts val="2515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Ayuda a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superarlas/asumirlas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771800" y="548680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cap="all" dirty="0" smtClean="0"/>
              <a:t>Recursos/Déficits</a:t>
            </a:r>
            <a:endParaRPr lang="es-CL" sz="2800" b="1" cap="all" dirty="0"/>
          </a:p>
        </p:txBody>
      </p:sp>
    </p:spTree>
    <p:extLst>
      <p:ext uri="{BB962C8B-B14F-4D97-AF65-F5344CB8AC3E}">
        <p14:creationId xmlns:p14="http://schemas.microsoft.com/office/powerpoint/2010/main" val="260234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48399" y="2302999"/>
            <a:ext cx="1828801" cy="37636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3" name="object 3"/>
          <p:cNvSpPr/>
          <p:nvPr/>
        </p:nvSpPr>
        <p:spPr>
          <a:xfrm>
            <a:off x="467545" y="2169941"/>
            <a:ext cx="3418656" cy="3896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5" name="object 5"/>
          <p:cNvSpPr txBox="1"/>
          <p:nvPr/>
        </p:nvSpPr>
        <p:spPr>
          <a:xfrm>
            <a:off x="3886201" y="2302999"/>
            <a:ext cx="1828799" cy="3057001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273528" marR="258874" indent="-263759">
              <a:spcBef>
                <a:spcPts val="73"/>
              </a:spcBef>
              <a:buClr>
                <a:srgbClr val="800000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2154" spc="-8" dirty="0">
                <a:latin typeface="Calibri"/>
                <a:cs typeface="Calibri"/>
              </a:rPr>
              <a:t>¿Me</a:t>
            </a:r>
            <a:r>
              <a:rPr sz="2154" spc="-38" dirty="0">
                <a:latin typeface="Calibri"/>
                <a:cs typeface="Calibri"/>
              </a:rPr>
              <a:t> </a:t>
            </a:r>
            <a:r>
              <a:rPr sz="2154" spc="-15" dirty="0">
                <a:latin typeface="Calibri"/>
                <a:cs typeface="Calibri"/>
              </a:rPr>
              <a:t>siento  </a:t>
            </a:r>
            <a:r>
              <a:rPr sz="2154" spc="-12" dirty="0">
                <a:latin typeface="Calibri"/>
                <a:cs typeface="Calibri"/>
              </a:rPr>
              <a:t>parte </a:t>
            </a:r>
            <a:r>
              <a:rPr sz="2154" spc="-8" dirty="0">
                <a:latin typeface="Calibri"/>
                <a:cs typeface="Calibri"/>
              </a:rPr>
              <a:t>del  </a:t>
            </a:r>
            <a:r>
              <a:rPr sz="2154" spc="-4" dirty="0">
                <a:latin typeface="Calibri"/>
                <a:cs typeface="Calibri"/>
              </a:rPr>
              <a:t>grupo?</a:t>
            </a:r>
            <a:endParaRPr sz="2154" dirty="0">
              <a:latin typeface="Calibri"/>
              <a:cs typeface="Calibri"/>
            </a:endParaRPr>
          </a:p>
          <a:p>
            <a:pPr marL="273528" marR="3908" indent="-263759">
              <a:spcBef>
                <a:spcPts val="519"/>
              </a:spcBef>
              <a:buClr>
                <a:srgbClr val="800000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2154" spc="-15" dirty="0">
                <a:latin typeface="Calibri"/>
                <a:cs typeface="Calibri"/>
              </a:rPr>
              <a:t>¿Integro </a:t>
            </a:r>
            <a:r>
              <a:rPr sz="2154" spc="-4" dirty="0">
                <a:latin typeface="Calibri"/>
                <a:cs typeface="Calibri"/>
              </a:rPr>
              <a:t>a</a:t>
            </a:r>
            <a:r>
              <a:rPr sz="2154" spc="-35" dirty="0">
                <a:latin typeface="Calibri"/>
                <a:cs typeface="Calibri"/>
              </a:rPr>
              <a:t> </a:t>
            </a:r>
            <a:r>
              <a:rPr sz="2154" spc="-8" dirty="0">
                <a:latin typeface="Calibri"/>
                <a:cs typeface="Calibri"/>
              </a:rPr>
              <a:t>los  demás? ¿Soy  responsable  </a:t>
            </a:r>
            <a:r>
              <a:rPr sz="2154" spc="-4" dirty="0">
                <a:latin typeface="Calibri"/>
                <a:cs typeface="Calibri"/>
              </a:rPr>
              <a:t>de la  </a:t>
            </a:r>
            <a:r>
              <a:rPr sz="2154" spc="-8" dirty="0">
                <a:latin typeface="Calibri"/>
                <a:cs typeface="Calibri"/>
              </a:rPr>
              <a:t>marginación  </a:t>
            </a:r>
            <a:r>
              <a:rPr sz="2154" spc="-4" dirty="0">
                <a:latin typeface="Calibri"/>
                <a:cs typeface="Calibri"/>
              </a:rPr>
              <a:t>de</a:t>
            </a:r>
            <a:r>
              <a:rPr sz="2154" spc="-12" dirty="0">
                <a:latin typeface="Calibri"/>
                <a:cs typeface="Calibri"/>
              </a:rPr>
              <a:t> </a:t>
            </a:r>
            <a:r>
              <a:rPr sz="2154" spc="-8" dirty="0">
                <a:latin typeface="Calibri"/>
                <a:cs typeface="Calibri"/>
              </a:rPr>
              <a:t>algunos?</a:t>
            </a:r>
            <a:endParaRPr sz="2154" dirty="0">
              <a:latin typeface="Calibri"/>
              <a:cs typeface="Calibri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685800" y="598912"/>
            <a:ext cx="1002323" cy="10949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6" name="CuadroTexto 5"/>
          <p:cNvSpPr txBox="1"/>
          <p:nvPr/>
        </p:nvSpPr>
        <p:spPr>
          <a:xfrm flipH="1">
            <a:off x="2401772" y="777047"/>
            <a:ext cx="531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cap="all" dirty="0" smtClean="0"/>
              <a:t>Pertenencia /Exclusión</a:t>
            </a:r>
            <a:endParaRPr lang="es-CL" sz="2800" b="1" cap="all" dirty="0"/>
          </a:p>
        </p:txBody>
      </p:sp>
    </p:spTree>
    <p:extLst>
      <p:ext uri="{BB962C8B-B14F-4D97-AF65-F5344CB8AC3E}">
        <p14:creationId xmlns:p14="http://schemas.microsoft.com/office/powerpoint/2010/main" val="43806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05637" y="1888997"/>
            <a:ext cx="360299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INCLUYENDO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92421" y="1928900"/>
            <a:ext cx="3751579" cy="340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EXCLUYENDO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 idx="4294967295"/>
          </p:nvPr>
        </p:nvSpPr>
        <p:spPr>
          <a:xfrm>
            <a:off x="533400" y="450735"/>
            <a:ext cx="8229600" cy="1325563"/>
          </a:xfrm>
        </p:spPr>
        <p:txBody>
          <a:bodyPr>
            <a:normAutofit/>
          </a:bodyPr>
          <a:lstStyle/>
          <a:p>
            <a:pPr algn="ctr"/>
            <a:r>
              <a:rPr lang="es-CL" sz="3200" dirty="0" smtClean="0">
                <a:solidFill>
                  <a:schemeClr val="tx1"/>
                </a:solidFill>
              </a:rPr>
              <a:t>¿Cómo se configuran nuestros grupos y comunidades?</a:t>
            </a:r>
            <a:endParaRPr lang="es-CL" sz="32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40" y="2340250"/>
            <a:ext cx="3967162" cy="39843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018549"/>
            <a:ext cx="4358538" cy="299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6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395536" y="1390320"/>
          <a:ext cx="8229600" cy="4979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63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3204"/>
                        </a:lnSpc>
                        <a:spcBef>
                          <a:spcPts val="7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En los ambientes propicios para el abuso </a:t>
                      </a:r>
                    </a:p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D0ED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indent="0" algn="ctr" defTabSz="914400" rtl="0" eaLnBrk="1" fontAlgn="auto" latinLnBrk="0" hangingPunct="1">
                        <a:lnSpc>
                          <a:spcPts val="3204"/>
                        </a:lnSpc>
                        <a:spcBef>
                          <a:spcPts val="7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En los ambientes sanos</a:t>
                      </a:r>
                    </a:p>
                    <a:p>
                      <a:pPr marL="635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D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728">
                <a:tc>
                  <a:txBody>
                    <a:bodyPr/>
                    <a:lstStyle/>
                    <a:p>
                      <a:pPr marL="363855" marR="77533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rechaza o se invisibiliza  a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algunos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1582420" indent="-270510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busca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integrar a  todos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870">
                <a:tc>
                  <a:txBody>
                    <a:bodyPr/>
                    <a:lstStyle/>
                    <a:p>
                      <a:pPr marL="363855" marR="850265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hace sentir que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da lo  mismo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que uno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esté o</a:t>
                      </a:r>
                      <a:r>
                        <a:rPr sz="2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no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946785" indent="-270510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hace sentir que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todos  son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parte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grupo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728">
                <a:tc>
                  <a:txBody>
                    <a:bodyPr/>
                    <a:lstStyle/>
                    <a:p>
                      <a:pPr marL="93980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Se privilegia a</a:t>
                      </a:r>
                      <a:r>
                        <a:rPr sz="2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unos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363855">
                        <a:lnSpc>
                          <a:spcPts val="2515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sobre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otros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A todos se le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brindan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365125">
                        <a:lnSpc>
                          <a:spcPts val="2515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oportunidades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870">
                <a:tc>
                  <a:txBody>
                    <a:bodyPr/>
                    <a:lstStyle/>
                    <a:p>
                      <a:pPr marL="93980">
                        <a:lnSpc>
                          <a:spcPts val="2515"/>
                        </a:lnSpc>
                        <a:spcBef>
                          <a:spcPts val="439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Hay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indiferencia ante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lo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363855">
                        <a:lnSpc>
                          <a:spcPts val="2515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que le ocurre a los</a:t>
                      </a:r>
                      <a:r>
                        <a:rPr sz="2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otros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2515"/>
                        </a:lnSpc>
                        <a:spcBef>
                          <a:spcPts val="439"/>
                        </a:spcBef>
                      </a:pPr>
                      <a:r>
                        <a:rPr sz="1500" spc="30" dirty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sz="1500" spc="3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Cada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uno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muestra</a:t>
                      </a:r>
                      <a:r>
                        <a:rPr sz="2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interés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365125">
                        <a:lnSpc>
                          <a:spcPts val="2515"/>
                        </a:lnSpc>
                      </a:pPr>
                      <a:r>
                        <a:rPr sz="2200" spc="-5" dirty="0">
                          <a:latin typeface="Calibri"/>
                          <a:cs typeface="Calibri"/>
                        </a:rPr>
                        <a:t>por lo que le ocurre a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otros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835696" y="620688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cap="all" dirty="0" smtClean="0"/>
              <a:t>Pertenencia/exclusión</a:t>
            </a:r>
            <a:endParaRPr lang="es-CL" sz="2800" b="1" cap="all" dirty="0"/>
          </a:p>
        </p:txBody>
      </p:sp>
    </p:spTree>
    <p:extLst>
      <p:ext uri="{BB962C8B-B14F-4D97-AF65-F5344CB8AC3E}">
        <p14:creationId xmlns:p14="http://schemas.microsoft.com/office/powerpoint/2010/main" val="153744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5077" y="2429134"/>
            <a:ext cx="3758301" cy="3676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6" name="object 6"/>
          <p:cNvSpPr txBox="1"/>
          <p:nvPr/>
        </p:nvSpPr>
        <p:spPr>
          <a:xfrm>
            <a:off x="5990296" y="2209800"/>
            <a:ext cx="2074985" cy="3334345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9280" marR="3908" indent="-488" algn="ctr">
              <a:spcBef>
                <a:spcPts val="81"/>
              </a:spcBef>
            </a:pPr>
            <a:r>
              <a:rPr sz="2400" spc="-4" dirty="0">
                <a:latin typeface="Calibri"/>
                <a:cs typeface="Calibri"/>
              </a:rPr>
              <a:t>¿Cómo se ejerce </a:t>
            </a:r>
            <a:r>
              <a:rPr sz="2400" dirty="0">
                <a:latin typeface="Calibri"/>
                <a:cs typeface="Calibri"/>
              </a:rPr>
              <a:t>la  </a:t>
            </a:r>
            <a:r>
              <a:rPr sz="2400" spc="-4" dirty="0">
                <a:latin typeface="Calibri"/>
                <a:cs typeface="Calibri"/>
              </a:rPr>
              <a:t>autoridad </a:t>
            </a:r>
            <a:r>
              <a:rPr sz="2400" dirty="0">
                <a:latin typeface="Calibri"/>
                <a:cs typeface="Calibri"/>
              </a:rPr>
              <a:t>en los  climas </a:t>
            </a:r>
            <a:r>
              <a:rPr sz="2400" spc="-4" dirty="0">
                <a:latin typeface="Calibri"/>
                <a:cs typeface="Calibri"/>
              </a:rPr>
              <a:t>donde </a:t>
            </a:r>
            <a:r>
              <a:rPr sz="2400" spc="-15" dirty="0">
                <a:latin typeface="Calibri"/>
                <a:cs typeface="Calibri"/>
              </a:rPr>
              <a:t>yo</a:t>
            </a:r>
            <a:r>
              <a:rPr sz="2400" spc="-77" dirty="0">
                <a:latin typeface="Calibri"/>
                <a:cs typeface="Calibri"/>
              </a:rPr>
              <a:t> </a:t>
            </a:r>
            <a:r>
              <a:rPr sz="2400" spc="-4" dirty="0">
                <a:latin typeface="Calibri"/>
                <a:cs typeface="Calibri"/>
              </a:rPr>
              <a:t>me  </a:t>
            </a:r>
            <a:r>
              <a:rPr sz="2400" spc="-8" dirty="0">
                <a:latin typeface="Calibri"/>
                <a:cs typeface="Calibri"/>
              </a:rPr>
              <a:t>desenvuelvo?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42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60078" marR="54217" algn="ctr"/>
            <a:r>
              <a:rPr sz="2400" spc="-4" dirty="0">
                <a:latin typeface="Calibri"/>
                <a:cs typeface="Calibri"/>
              </a:rPr>
              <a:t>¿Cómo </a:t>
            </a:r>
            <a:r>
              <a:rPr sz="2400" spc="-8" dirty="0">
                <a:latin typeface="Calibri"/>
                <a:cs typeface="Calibri"/>
              </a:rPr>
              <a:t>ejerzo </a:t>
            </a:r>
            <a:r>
              <a:rPr sz="2400" spc="-15" dirty="0">
                <a:latin typeface="Calibri"/>
                <a:cs typeface="Calibri"/>
              </a:rPr>
              <a:t>yo</a:t>
            </a:r>
            <a:r>
              <a:rPr sz="2400" spc="-58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  </a:t>
            </a:r>
            <a:r>
              <a:rPr sz="2400" spc="-4" dirty="0">
                <a:latin typeface="Calibri"/>
                <a:cs typeface="Calibri"/>
              </a:rPr>
              <a:t>autoridad?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 idx="4294967295"/>
          </p:nvPr>
        </p:nvSpPr>
        <p:spPr>
          <a:xfrm>
            <a:off x="2762250" y="365125"/>
            <a:ext cx="6381750" cy="928688"/>
          </a:xfrm>
          <a:prstGeom prst="rect">
            <a:avLst/>
          </a:prstGeom>
        </p:spPr>
        <p:txBody>
          <a:bodyPr vert="horz" wrap="square" lIns="0" tIns="168265" rIns="0" bIns="0" rtlCol="0" anchor="t">
            <a:spAutoFit/>
          </a:bodyPr>
          <a:lstStyle/>
          <a:p>
            <a:pPr marL="2158914" marR="3908" indent="-286227">
              <a:spcBef>
                <a:spcPts val="77"/>
              </a:spcBef>
            </a:pPr>
            <a:r>
              <a:rPr sz="2461" b="1" cap="all" spc="-1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Jerarquías </a:t>
            </a:r>
            <a:r>
              <a:rPr sz="2461" b="1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2461" b="1" cap="all" spc="-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actualización/  </a:t>
            </a:r>
            <a:r>
              <a:rPr sz="2461" b="1" cap="all" spc="-1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Jerarquías </a:t>
            </a:r>
            <a:r>
              <a:rPr sz="2461" b="1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461" b="1" cap="all" spc="-1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b="1" cap="al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dominio</a:t>
            </a:r>
          </a:p>
        </p:txBody>
      </p:sp>
      <p:sp>
        <p:nvSpPr>
          <p:cNvPr id="9" name="object 6"/>
          <p:cNvSpPr/>
          <p:nvPr/>
        </p:nvSpPr>
        <p:spPr>
          <a:xfrm>
            <a:off x="1981200" y="-4282"/>
            <a:ext cx="1670304" cy="1865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16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642825" y="355448"/>
            <a:ext cx="7886700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37030" marR="5080" indent="-1624965" algn="l">
              <a:lnSpc>
                <a:spcPts val="4029"/>
              </a:lnSpc>
            </a:pPr>
            <a:r>
              <a:rPr sz="3200" spc="-15" dirty="0">
                <a:solidFill>
                  <a:schemeClr val="tx1"/>
                </a:solidFill>
              </a:rPr>
              <a:t>Nuestro </a:t>
            </a:r>
            <a:r>
              <a:rPr sz="3200" spc="-5" dirty="0">
                <a:solidFill>
                  <a:schemeClr val="tx1"/>
                </a:solidFill>
              </a:rPr>
              <a:t>desafío </a:t>
            </a:r>
            <a:r>
              <a:rPr lang="es-CL" sz="3200" spc="-10" dirty="0" smtClean="0">
                <a:solidFill>
                  <a:schemeClr val="tx1"/>
                </a:solidFill>
              </a:rPr>
              <a:t>es reflexionar respecto a nuestros modos de relación…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2825" y="2286001"/>
            <a:ext cx="3732867" cy="3729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005637" y="1888997"/>
            <a:ext cx="360299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800000"/>
                </a:solidFill>
                <a:latin typeface="Tahoma"/>
                <a:cs typeface="Tahoma"/>
              </a:rPr>
              <a:t>JERARQUÍA DE</a:t>
            </a:r>
            <a:r>
              <a:rPr sz="2200" b="1" dirty="0">
                <a:solidFill>
                  <a:srgbClr val="800000"/>
                </a:solidFill>
                <a:latin typeface="Tahoma"/>
                <a:cs typeface="Tahoma"/>
              </a:rPr>
              <a:t> </a:t>
            </a:r>
            <a:r>
              <a:rPr sz="2200" b="1" spc="-10" dirty="0" smtClean="0">
                <a:solidFill>
                  <a:srgbClr val="800000"/>
                </a:solidFill>
                <a:latin typeface="Tahoma"/>
                <a:cs typeface="Tahoma"/>
              </a:rPr>
              <a:t>DOMINIO</a:t>
            </a:r>
            <a:endParaRPr lang="es-ES" sz="2200" b="1" spc="-10" dirty="0" smtClean="0">
              <a:solidFill>
                <a:srgbClr val="800000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endParaRPr sz="22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5576" y="1875987"/>
            <a:ext cx="379088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10" dirty="0">
                <a:solidFill>
                  <a:srgbClr val="800000"/>
                </a:solidFill>
                <a:latin typeface="Tahoma"/>
                <a:cs typeface="Tahoma"/>
              </a:rPr>
              <a:t>AUTORIDAD PROTECTORA</a:t>
            </a:r>
            <a:endParaRPr sz="2200" dirty="0">
              <a:latin typeface="Tahoma"/>
              <a:cs typeface="Tahoma"/>
            </a:endParaRPr>
          </a:p>
        </p:txBody>
      </p:sp>
      <p:sp>
        <p:nvSpPr>
          <p:cNvPr id="10" name="AutoShape 2" descr="Resultado de imagen para protegiendo a los niÃ±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 dirty="0"/>
          </a:p>
        </p:txBody>
      </p:sp>
      <p:pic>
        <p:nvPicPr>
          <p:cNvPr id="1028" name="Picture 4" descr="Resultado de imagen para cuidando  a los niÃ±os en dibujo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832" y="2545418"/>
            <a:ext cx="3312368" cy="321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01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179512" y="999892"/>
          <a:ext cx="8784976" cy="5916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5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3204"/>
                        </a:lnSpc>
                        <a:spcBef>
                          <a:spcPts val="7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En los ambientes propicios para el abuso </a:t>
                      </a:r>
                    </a:p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D0ED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indent="0" algn="ctr" defTabSz="914400" rtl="0" eaLnBrk="1" fontAlgn="auto" latinLnBrk="0" hangingPunct="1">
                        <a:lnSpc>
                          <a:spcPts val="3204"/>
                        </a:lnSpc>
                        <a:spcBef>
                          <a:spcPts val="7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En los ambientes sanos</a:t>
                      </a:r>
                    </a:p>
                    <a:p>
                      <a:pPr marL="635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D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1304">
                <a:tc>
                  <a:txBody>
                    <a:bodyPr/>
                    <a:lstStyle/>
                    <a:p>
                      <a:pPr marL="84455">
                        <a:lnSpc>
                          <a:spcPts val="2515"/>
                        </a:lnSpc>
                        <a:spcBef>
                          <a:spcPts val="1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Busca la</a:t>
                      </a:r>
                      <a:r>
                        <a:rPr lang="es-CL" sz="2200" spc="-7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sumisión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49885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de los</a:t>
                      </a:r>
                      <a:r>
                        <a:rPr lang="es-CL" sz="2200" spc="-6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niños y jóvenes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83820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8933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4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solidFill>
                            <a:schemeClr val="tx1"/>
                          </a:solidFill>
                          <a:latin typeface="+mn-lt"/>
                          <a:cs typeface="Wingdings"/>
                        </a:rPr>
                        <a:t>Favorece</a:t>
                      </a:r>
                      <a:r>
                        <a:rPr lang="es-CL" sz="2200" spc="-5" baseline="0" dirty="0" smtClean="0">
                          <a:solidFill>
                            <a:schemeClr val="tx1"/>
                          </a:solidFill>
                          <a:latin typeface="+mn-lt"/>
                          <a:cs typeface="Wingdings"/>
                        </a:rPr>
                        <a:t> el desarrollo de los niños y jóvenes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0" marR="98933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4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400" dirty="0" smtClean="0">
                        <a:latin typeface="+mn-lt"/>
                        <a:cs typeface="Calibri"/>
                      </a:endParaRPr>
                    </a:p>
                    <a:p>
                      <a:pPr marL="0" marR="98933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4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400" dirty="0" smtClean="0">
                        <a:latin typeface="+mn-lt"/>
                        <a:cs typeface="Calibri"/>
                      </a:endParaRPr>
                    </a:p>
                    <a:p>
                      <a:pPr marR="989330" algn="l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5429">
                <a:tc>
                  <a:txBody>
                    <a:bodyPr/>
                    <a:lstStyle/>
                    <a:p>
                      <a:pPr marL="363855" marR="850265" indent="-269875" algn="l" defTabSz="914400" rtl="0" eaLnBrk="1" fontAlgn="auto" latinLnBrk="0" hangingPunct="1">
                        <a:lnSpc>
                          <a:spcPts val="239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Es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permanente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y rígida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3855" marR="850265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4455" algn="l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Es transitoria y</a:t>
                      </a:r>
                      <a:r>
                        <a:rPr lang="es-CL" sz="2200" spc="-4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flexible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5125" marR="946785" indent="-270510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7480">
                <a:tc>
                  <a:txBody>
                    <a:bodyPr/>
                    <a:lstStyle/>
                    <a:p>
                      <a:pPr marL="83820" marR="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4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Descalifica las iniciativas  de 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los</a:t>
                      </a:r>
                      <a:r>
                        <a:rPr lang="es-CL" sz="2200" spc="-8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niños y jóvenes,</a:t>
                      </a:r>
                      <a:r>
                        <a:rPr lang="es-CL" sz="2200" spc="-10" baseline="0" dirty="0" smtClean="0">
                          <a:latin typeface="+mn-lt"/>
                          <a:cs typeface="Calibri"/>
                        </a:rPr>
                        <a:t> los enjuicia y rotula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83820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4455" algn="l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Reconoce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y valora a cada 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niño y joven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como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único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y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diferente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7480">
                <a:tc>
                  <a:txBody>
                    <a:bodyPr/>
                    <a:lstStyle/>
                    <a:p>
                      <a:pPr marL="84455">
                        <a:lnSpc>
                          <a:spcPts val="2515"/>
                        </a:lnSpc>
                        <a:spcBef>
                          <a:spcPts val="1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 basa en el</a:t>
                      </a:r>
                      <a:r>
                        <a:rPr lang="es-CL" sz="2200" spc="-6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control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49885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y la</a:t>
                      </a:r>
                      <a:r>
                        <a:rPr lang="es-CL" sz="2200" spc="-6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amenaza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93980">
                        <a:lnSpc>
                          <a:spcPts val="2515"/>
                        </a:lnSpc>
                        <a:spcBef>
                          <a:spcPts val="439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2515"/>
                        </a:lnSpc>
                        <a:spcBef>
                          <a:spcPts val="1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Predomina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la</a:t>
                      </a:r>
                      <a:r>
                        <a:rPr lang="es-CL" sz="2200" spc="-6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empatía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49885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y el interés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por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el</a:t>
                      </a:r>
                      <a:r>
                        <a:rPr lang="es-CL" sz="2200" spc="-1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otro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94615">
                        <a:lnSpc>
                          <a:spcPts val="2515"/>
                        </a:lnSpc>
                        <a:spcBef>
                          <a:spcPts val="439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609600" y="308416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 dirty="0" smtClean="0"/>
              <a:t>Jerarquías de dominio/Jerarquías de actualización</a:t>
            </a:r>
            <a:endParaRPr lang="es-CL" sz="2400" b="1" cap="all" dirty="0"/>
          </a:p>
        </p:txBody>
      </p:sp>
    </p:spTree>
    <p:extLst>
      <p:ext uri="{BB962C8B-B14F-4D97-AF65-F5344CB8AC3E}">
        <p14:creationId xmlns:p14="http://schemas.microsoft.com/office/powerpoint/2010/main" val="157400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5077" y="2053689"/>
            <a:ext cx="3419622" cy="4013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7" name="object 7"/>
          <p:cNvSpPr txBox="1"/>
          <p:nvPr/>
        </p:nvSpPr>
        <p:spPr>
          <a:xfrm>
            <a:off x="4843976" y="2485293"/>
            <a:ext cx="3184408" cy="2216978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977" rIns="0" bIns="0" rtlCol="0">
            <a:spAutoFit/>
          </a:bodyPr>
          <a:lstStyle/>
          <a:p>
            <a:pPr marL="149463" marR="144090" indent="977" algn="ctr">
              <a:tabLst>
                <a:tab pos="942693" algn="l"/>
              </a:tabLst>
            </a:pP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los climas </a:t>
            </a:r>
            <a:r>
              <a:rPr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sz="2400" b="1" spc="-8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 </a:t>
            </a: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cuales </a:t>
            </a:r>
            <a:r>
              <a:rPr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 </a:t>
            </a: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desenvuelvo,</a:t>
            </a:r>
            <a:r>
              <a:rPr sz="2400" b="1" spc="-6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¿vamos  todos	para </a:t>
            </a:r>
            <a:r>
              <a:rPr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mismo  lado? </a:t>
            </a: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¿O cada </a:t>
            </a:r>
            <a:r>
              <a:rPr sz="2400" b="1" spc="-8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cual  </a:t>
            </a: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tira para </a:t>
            </a:r>
            <a:r>
              <a:rPr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sz="2400" b="1" spc="-3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4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suyo?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8"/>
          <p:cNvSpPr/>
          <p:nvPr/>
        </p:nvSpPr>
        <p:spPr>
          <a:xfrm>
            <a:off x="762000" y="669232"/>
            <a:ext cx="1225062" cy="1359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3752850" y="762000"/>
            <a:ext cx="5391150" cy="928688"/>
          </a:xfrm>
        </p:spPr>
        <p:txBody>
          <a:bodyPr/>
          <a:lstStyle/>
          <a:p>
            <a:r>
              <a:rPr lang="es-ES" sz="2800" cap="all" dirty="0" smtClean="0">
                <a:solidFill>
                  <a:schemeClr val="tx1"/>
                </a:solidFill>
              </a:rPr>
              <a:t>Cooperación-Competencia</a:t>
            </a:r>
            <a:endParaRPr lang="es-CL" sz="28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84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43000" y="1888997"/>
            <a:ext cx="360299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EN COMPETENCIA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5400" y="1888997"/>
            <a:ext cx="3751579" cy="340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COOPERANDO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 idx="4294967295"/>
          </p:nvPr>
        </p:nvSpPr>
        <p:spPr>
          <a:xfrm>
            <a:off x="1693164" y="609600"/>
            <a:ext cx="6438900" cy="549275"/>
          </a:xfrm>
        </p:spPr>
        <p:txBody>
          <a:bodyPr>
            <a:normAutofit fontScale="90000"/>
          </a:bodyPr>
          <a:lstStyle/>
          <a:p>
            <a:r>
              <a:rPr lang="es-CL" sz="3200" dirty="0" smtClean="0">
                <a:solidFill>
                  <a:schemeClr val="tx1"/>
                </a:solidFill>
              </a:rPr>
              <a:t>¿Cómo sacamos las tareas adelante...?</a:t>
            </a:r>
            <a:endParaRPr lang="es-CL" sz="3200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2639647"/>
            <a:ext cx="2976563" cy="29765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54" y="2541404"/>
            <a:ext cx="3724882" cy="317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395536" y="1127167"/>
          <a:ext cx="8229600" cy="5243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12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3204"/>
                        </a:lnSpc>
                        <a:spcBef>
                          <a:spcPts val="7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En los ambientes propicios para el abuso </a:t>
                      </a:r>
                    </a:p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D0ED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indent="0" algn="ctr" defTabSz="914400" rtl="0" eaLnBrk="1" fontAlgn="auto" latinLnBrk="0" hangingPunct="1">
                        <a:lnSpc>
                          <a:spcPts val="3204"/>
                        </a:lnSpc>
                        <a:spcBef>
                          <a:spcPts val="7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En los ambientes sanos</a:t>
                      </a:r>
                    </a:p>
                    <a:p>
                      <a:pPr marL="635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D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831">
                <a:tc>
                  <a:txBody>
                    <a:bodyPr/>
                    <a:lstStyle/>
                    <a:p>
                      <a:pPr marL="83820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Cada uno se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preocupa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solo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53695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de 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sí</a:t>
                      </a:r>
                      <a:r>
                        <a:rPr lang="es-CL" sz="2200" spc="-9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mismo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3855" marR="77533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989330" algn="l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Es posible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contar con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 el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R="1073150" algn="l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apoyo  de los</a:t>
                      </a:r>
                      <a:r>
                        <a:rPr lang="es-CL" sz="2200" spc="-2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demás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5125" marR="1582420" indent="-270510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7831">
                <a:tc>
                  <a:txBody>
                    <a:bodyPr/>
                    <a:lstStyle/>
                    <a:p>
                      <a:pPr marL="363855" marR="850265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Hay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ganadores y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perdedores 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“Yo gano si tú</a:t>
                      </a:r>
                      <a:r>
                        <a:rPr lang="es-CL" sz="2200" spc="-2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pierdes”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4455" algn="l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Todos</a:t>
                      </a:r>
                      <a:r>
                        <a:rPr lang="es-CL" sz="2200" spc="-6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ganan.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53695" algn="l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“Yo gano si tú</a:t>
                      </a:r>
                      <a:r>
                        <a:rPr lang="es-CL" sz="2200" spc="-2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ganas”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5125" marR="946785" indent="-270510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922">
                <a:tc>
                  <a:txBody>
                    <a:bodyPr/>
                    <a:lstStyle/>
                    <a:p>
                      <a:pPr marL="83820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El otro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es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un</a:t>
                      </a:r>
                      <a:r>
                        <a:rPr lang="es-CL" sz="2200" spc="1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adversario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53695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o un</a:t>
                      </a:r>
                      <a:r>
                        <a:rPr lang="es-CL" sz="2200" spc="-6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obstáculo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93980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4455" algn="l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El otro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es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un par y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tenemos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53695" algn="l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cosas en</a:t>
                      </a:r>
                      <a:r>
                        <a:rPr lang="es-CL" sz="2200" spc="-6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común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94615">
                        <a:lnSpc>
                          <a:spcPts val="2515"/>
                        </a:lnSpc>
                        <a:spcBef>
                          <a:spcPts val="434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649">
                <a:tc>
                  <a:txBody>
                    <a:bodyPr/>
                    <a:lstStyle/>
                    <a:p>
                      <a:pPr marL="93980">
                        <a:lnSpc>
                          <a:spcPts val="2515"/>
                        </a:lnSpc>
                        <a:spcBef>
                          <a:spcPts val="439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Favorece la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desconfianza, 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los prejuicios y 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los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malos 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entendidos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2515"/>
                        </a:lnSpc>
                        <a:spcBef>
                          <a:spcPts val="439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Favorece la confianza, la  solidaridad y la</a:t>
                      </a:r>
                      <a:r>
                        <a:rPr lang="es-CL" sz="2200" spc="-8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comunicación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1331640" y="332656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cap="all" dirty="0" smtClean="0"/>
              <a:t>Cooperación/Competencia</a:t>
            </a:r>
            <a:endParaRPr lang="es-CL" sz="2800" b="1" cap="all" dirty="0"/>
          </a:p>
        </p:txBody>
      </p:sp>
    </p:spTree>
    <p:extLst>
      <p:ext uri="{BB962C8B-B14F-4D97-AF65-F5344CB8AC3E}">
        <p14:creationId xmlns:p14="http://schemas.microsoft.com/office/powerpoint/2010/main" val="36923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00338" y="304800"/>
            <a:ext cx="6443662" cy="766763"/>
          </a:xfrm>
          <a:prstGeom prst="rect">
            <a:avLst/>
          </a:prstGeom>
        </p:spPr>
        <p:txBody>
          <a:bodyPr vert="horz" wrap="square" lIns="0" tIns="9769" rIns="0" bIns="0" rtlCol="0" anchor="t">
            <a:spAutoFit/>
          </a:bodyPr>
          <a:lstStyle/>
          <a:p>
            <a:pPr marL="9769" marR="3908">
              <a:spcBef>
                <a:spcPts val="77"/>
              </a:spcBef>
            </a:pPr>
            <a:r>
              <a:rPr sz="2461" b="1" cap="all" spc="-4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</a:t>
            </a:r>
            <a:r>
              <a:rPr sz="2461" b="1" cap="all" spc="-4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b="1" cap="all" spc="-8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constructivo</a:t>
            </a:r>
            <a:r>
              <a:rPr sz="2461" b="1" cap="all" spc="-8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b="1" cap="al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2461" b="1" cap="all" spc="-8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conflictos</a:t>
            </a:r>
            <a:r>
              <a:rPr sz="2461" b="1" cap="all" spc="-8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 </a:t>
            </a:r>
            <a:r>
              <a:rPr sz="2461" b="1" cap="all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Manejo</a:t>
            </a:r>
            <a:r>
              <a:rPr sz="2461" b="1" cap="al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sz="2461" b="1" cap="all" spc="-8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constructivo</a:t>
            </a:r>
            <a:r>
              <a:rPr sz="2461" b="1" cap="all" spc="-8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b="1" cap="al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 </a:t>
            </a:r>
            <a:r>
              <a:rPr sz="2461" b="1" cap="all" spc="-8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conflictos</a:t>
            </a:r>
            <a:endParaRPr sz="2461" b="1" cap="al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457200" y="30877"/>
            <a:ext cx="1424940" cy="15198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Rectángulo 7"/>
          <p:cNvSpPr/>
          <p:nvPr/>
        </p:nvSpPr>
        <p:spPr>
          <a:xfrm>
            <a:off x="762000" y="2895600"/>
            <a:ext cx="289559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9284" marR="192935" algn="ctr">
              <a:spcBef>
                <a:spcPts val="81"/>
              </a:spcBef>
            </a:pPr>
            <a:r>
              <a:rPr lang="es-ES" b="1" spc="-4" dirty="0">
                <a:cs typeface="Calibri"/>
              </a:rPr>
              <a:t>¿Cómo se </a:t>
            </a:r>
            <a:r>
              <a:rPr lang="es-ES" b="1" spc="-8" dirty="0">
                <a:cs typeface="Calibri"/>
              </a:rPr>
              <a:t>abordan </a:t>
            </a:r>
            <a:r>
              <a:rPr lang="es-ES" b="1" dirty="0">
                <a:cs typeface="Calibri"/>
              </a:rPr>
              <a:t>los </a:t>
            </a:r>
            <a:r>
              <a:rPr lang="es-ES" b="1" spc="-8" dirty="0">
                <a:cs typeface="Calibri"/>
              </a:rPr>
              <a:t>conflictos </a:t>
            </a:r>
            <a:r>
              <a:rPr lang="es-ES" b="1" dirty="0">
                <a:cs typeface="Calibri"/>
              </a:rPr>
              <a:t>en los climas</a:t>
            </a:r>
            <a:r>
              <a:rPr lang="es-ES" b="1" spc="-54" dirty="0">
                <a:cs typeface="Calibri"/>
              </a:rPr>
              <a:t> </a:t>
            </a:r>
            <a:r>
              <a:rPr lang="es-ES" b="1" dirty="0">
                <a:cs typeface="Calibri"/>
              </a:rPr>
              <a:t>en  los cuales me</a:t>
            </a:r>
            <a:r>
              <a:rPr lang="es-ES" b="1" spc="-35" dirty="0">
                <a:cs typeface="Calibri"/>
              </a:rPr>
              <a:t> </a:t>
            </a:r>
            <a:r>
              <a:rPr lang="es-ES" b="1" spc="-8" dirty="0">
                <a:cs typeface="Calibri"/>
              </a:rPr>
              <a:t>desenvuelvo?</a:t>
            </a:r>
            <a:endParaRPr lang="es-ES" b="1" dirty="0">
              <a:cs typeface="Calibri"/>
            </a:endParaRPr>
          </a:p>
          <a:p>
            <a:pPr>
              <a:spcBef>
                <a:spcPts val="42"/>
              </a:spcBef>
            </a:pPr>
            <a:endParaRPr lang="es-ES" sz="2800" b="1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s-ES" b="1" spc="-4" dirty="0">
                <a:cs typeface="Calibri"/>
              </a:rPr>
              <a:t>¿Qué </a:t>
            </a:r>
            <a:r>
              <a:rPr lang="es-ES" b="1" spc="-8" dirty="0">
                <a:cs typeface="Calibri"/>
              </a:rPr>
              <a:t>postura adopto </a:t>
            </a:r>
            <a:r>
              <a:rPr lang="es-ES" b="1" spc="-19" dirty="0">
                <a:cs typeface="Calibri"/>
              </a:rPr>
              <a:t>yo </a:t>
            </a:r>
            <a:r>
              <a:rPr lang="es-ES" b="1" spc="-12" dirty="0">
                <a:cs typeface="Calibri"/>
              </a:rPr>
              <a:t>frente </a:t>
            </a:r>
            <a:r>
              <a:rPr lang="es-ES" b="1" dirty="0">
                <a:cs typeface="Calibri"/>
              </a:rPr>
              <a:t>a los</a:t>
            </a:r>
            <a:r>
              <a:rPr lang="es-ES" b="1" spc="-19" dirty="0">
                <a:cs typeface="Calibri"/>
              </a:rPr>
              <a:t> </a:t>
            </a:r>
            <a:r>
              <a:rPr lang="es-ES" b="1" spc="-8" dirty="0">
                <a:cs typeface="Calibri"/>
              </a:rPr>
              <a:t>conflictos?</a:t>
            </a:r>
            <a:endParaRPr lang="es-ES" b="1" dirty="0">
              <a:cs typeface="Calibri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071563"/>
            <a:ext cx="4657725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5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09600" y="1218146"/>
            <a:ext cx="360299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Abordaje no constructivo de conflictos 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2923" y="1218146"/>
            <a:ext cx="375157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CL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Abordaje constructivo de conflictos 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1" name="10 Título"/>
          <p:cNvSpPr>
            <a:spLocks noGrp="1"/>
          </p:cNvSpPr>
          <p:nvPr>
            <p:ph type="title" idx="4294967295"/>
          </p:nvPr>
        </p:nvSpPr>
        <p:spPr>
          <a:xfrm>
            <a:off x="1752600" y="365125"/>
            <a:ext cx="6134100" cy="473075"/>
          </a:xfrm>
        </p:spPr>
        <p:txBody>
          <a:bodyPr>
            <a:normAutofit fontScale="90000"/>
          </a:bodyPr>
          <a:lstStyle/>
          <a:p>
            <a:r>
              <a:rPr lang="es-CL" sz="3200" dirty="0">
                <a:solidFill>
                  <a:schemeClr val="tx1"/>
                </a:solidFill>
              </a:rPr>
              <a:t>¿</a:t>
            </a:r>
            <a:r>
              <a:rPr lang="es-CL" sz="3200" dirty="0" smtClean="0">
                <a:solidFill>
                  <a:schemeClr val="tx1"/>
                </a:solidFill>
              </a:rPr>
              <a:t>Cómo resolvemos los conflictos? …</a:t>
            </a:r>
            <a:endParaRPr lang="es-CL" sz="32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47" y="3048000"/>
            <a:ext cx="4460695" cy="28056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923" y="2362200"/>
            <a:ext cx="3476625" cy="369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1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/>
          </p:nvPr>
        </p:nvGraphicFramePr>
        <p:xfrm>
          <a:off x="251520" y="908721"/>
          <a:ext cx="8640960" cy="5832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4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691">
                <a:tc>
                  <a:txBody>
                    <a:bodyPr/>
                    <a:lstStyle/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lang="es-CL" sz="24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los ambientes propicios para el abuso</a:t>
                      </a:r>
                      <a:endParaRPr sz="24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40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 </a:t>
                      </a: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lang="es-CL"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lang="es-CL" sz="24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ambientes sanos</a:t>
                      </a:r>
                      <a:endParaRPr sz="24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1613">
                <a:tc>
                  <a:txBody>
                    <a:bodyPr/>
                    <a:lstStyle/>
                    <a:p>
                      <a:pPr marL="363855" marR="93281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 considera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que 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los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conflictos  son negativos y</a:t>
                      </a:r>
                      <a:r>
                        <a:rPr lang="es-CL" sz="2200" spc="-4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peligrosos</a:t>
                      </a:r>
                    </a:p>
                    <a:p>
                      <a:pPr marL="363855" marR="93281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908050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 considera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que 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los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conflictos  son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parte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de la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convivencia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4375">
                <a:tc>
                  <a:txBody>
                    <a:bodyPr/>
                    <a:lstStyle/>
                    <a:p>
                      <a:pPr marL="93980">
                        <a:lnSpc>
                          <a:spcPts val="2515"/>
                        </a:lnSpc>
                        <a:spcBef>
                          <a:spcPts val="5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Los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conflictos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 niegan</a:t>
                      </a:r>
                      <a:r>
                        <a:rPr lang="es-CL" sz="2200" spc="1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o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3855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</a:t>
                      </a:r>
                      <a:r>
                        <a:rPr lang="es-CL" sz="2200" spc="-7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reprimen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012190" algn="l">
                        <a:lnSpc>
                          <a:spcPts val="2515"/>
                        </a:lnSpc>
                        <a:spcBef>
                          <a:spcPts val="55"/>
                        </a:spcBef>
                      </a:pP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 </a:t>
                      </a: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Los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conflictos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</a:t>
                      </a:r>
                      <a:r>
                        <a:rPr lang="es-CL" sz="2200" spc="1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puede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R="922019" algn="l">
                        <a:lnSpc>
                          <a:spcPts val="2515"/>
                        </a:lnSpc>
                      </a:pP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   reconocer y</a:t>
                      </a:r>
                      <a:r>
                        <a:rPr lang="es-CL" sz="2200" spc="-5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explicitar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364490" marR="374015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801">
                <a:tc>
                  <a:txBody>
                    <a:bodyPr/>
                    <a:lstStyle/>
                    <a:p>
                      <a:pPr marL="363855" marR="1470660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Predomina la evitación o la  confrontación</a:t>
                      </a:r>
                      <a:r>
                        <a:rPr lang="es-CL" sz="2200" spc="-7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violenta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121920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Predomina el dialogo y  la</a:t>
                      </a:r>
                      <a:r>
                        <a:rPr lang="es-CL" sz="2200" spc="-5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negociación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9167">
                <a:tc>
                  <a:txBody>
                    <a:bodyPr/>
                    <a:lstStyle/>
                    <a:p>
                      <a:pPr marL="93980" marR="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7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 aborda el conflicto,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sin 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considerar el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bienestar de 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las</a:t>
                      </a:r>
                      <a:r>
                        <a:rPr lang="es-CL" sz="2200" spc="-5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personas</a:t>
                      </a:r>
                      <a:endParaRPr lang="es-CL" sz="2200" dirty="0" smtClean="0">
                        <a:latin typeface="+mn-lt"/>
                        <a:cs typeface="Calibri"/>
                      </a:endParaRPr>
                    </a:p>
                    <a:p>
                      <a:pPr marL="93980">
                        <a:lnSpc>
                          <a:spcPts val="2515"/>
                        </a:lnSpc>
                        <a:spcBef>
                          <a:spcPts val="790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515"/>
                        </a:lnSpc>
                        <a:spcBef>
                          <a:spcPts val="790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Se aborda el conflicto  priorizando el </a:t>
                      </a:r>
                      <a:r>
                        <a:rPr lang="es-CL" sz="2200" spc="-10" dirty="0" smtClean="0">
                          <a:latin typeface="+mn-lt"/>
                          <a:cs typeface="Calibri"/>
                        </a:rPr>
                        <a:t>bienestar 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de </a:t>
                      </a:r>
                      <a:r>
                        <a:rPr lang="es-CL" sz="2200" dirty="0" smtClean="0">
                          <a:latin typeface="+mn-lt"/>
                          <a:cs typeface="Calibri"/>
                        </a:rPr>
                        <a:t>las</a:t>
                      </a:r>
                      <a:r>
                        <a:rPr lang="es-CL" sz="2200" spc="-1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Calibri"/>
                        </a:rPr>
                        <a:t>personas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0" y="188640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cap="all" dirty="0" smtClean="0"/>
              <a:t>Abordaje Constructivo de conflictos/Abordaje No constructivo de conflictos</a:t>
            </a:r>
            <a:endParaRPr lang="es-CL" sz="2000" b="1" cap="all" dirty="0"/>
          </a:p>
        </p:txBody>
      </p:sp>
    </p:spTree>
    <p:extLst>
      <p:ext uri="{BB962C8B-B14F-4D97-AF65-F5344CB8AC3E}">
        <p14:creationId xmlns:p14="http://schemas.microsoft.com/office/powerpoint/2010/main" val="258449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448050" y="566738"/>
            <a:ext cx="5695950" cy="388937"/>
          </a:xfrm>
          <a:prstGeom prst="rect">
            <a:avLst/>
          </a:prstGeom>
        </p:spPr>
        <p:txBody>
          <a:bodyPr vert="horz" wrap="square" lIns="0" tIns="9281" rIns="0" bIns="0" rtlCol="0" anchor="t">
            <a:spAutoFit/>
          </a:bodyPr>
          <a:lstStyle/>
          <a:p>
            <a:pPr marL="9769">
              <a:spcBef>
                <a:spcPts val="73"/>
              </a:spcBef>
            </a:pPr>
            <a:r>
              <a:rPr sz="2461" b="1" cap="all" spc="-8" dirty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Comunicación/</a:t>
            </a:r>
            <a:r>
              <a:rPr sz="2461" b="1" cap="all" dirty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b="1" cap="all" spc="-8" dirty="0">
                <a:solidFill>
                  <a:srgbClr val="008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Incomunicación</a:t>
            </a:r>
            <a:endParaRPr sz="2461" b="1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sz="half" idx="4294967295"/>
          </p:nvPr>
        </p:nvSpPr>
        <p:spPr>
          <a:xfrm>
            <a:off x="0" y="1577975"/>
            <a:ext cx="3978275" cy="1335088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505537">
              <a:spcBef>
                <a:spcPts val="77"/>
              </a:spcBef>
            </a:pPr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¿Cómo </a:t>
            </a:r>
            <a:r>
              <a:rPr sz="2154" spc="-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</a:t>
            </a:r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sz="2154" spc="-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comunicación dentro </a:t>
            </a:r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los</a:t>
            </a:r>
            <a:r>
              <a:rPr sz="2154" spc="-6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grupos</a:t>
            </a:r>
          </a:p>
          <a:p>
            <a:pPr marL="505537"/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donde </a:t>
            </a:r>
            <a:r>
              <a:rPr sz="2154" spc="-8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 </a:t>
            </a:r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</a:t>
            </a:r>
            <a:r>
              <a:rPr sz="2154" spc="-27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54" spc="-8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desenvuelvo?</a:t>
            </a:r>
            <a:endParaRPr sz="2154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5537"/>
            <a:r>
              <a:rPr sz="215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¿Cómo me </a:t>
            </a:r>
            <a:r>
              <a:rPr sz="2154" spc="-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comunico</a:t>
            </a:r>
            <a:r>
              <a:rPr sz="2154" spc="-3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54" spc="-8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yo?</a:t>
            </a:r>
          </a:p>
        </p:txBody>
      </p:sp>
      <p:sp>
        <p:nvSpPr>
          <p:cNvPr id="8" name="object 9"/>
          <p:cNvSpPr/>
          <p:nvPr/>
        </p:nvSpPr>
        <p:spPr>
          <a:xfrm>
            <a:off x="822479" y="156075"/>
            <a:ext cx="1705364" cy="14138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516778"/>
            <a:ext cx="6762750" cy="281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81000" y="1295400"/>
            <a:ext cx="4227627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Silenciando, sermoneando…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0600" y="1330712"/>
            <a:ext cx="4013199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Dialogando, escuchando….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1" name="10 Título"/>
          <p:cNvSpPr>
            <a:spLocks noGrp="1"/>
          </p:cNvSpPr>
          <p:nvPr>
            <p:ph type="title" idx="4294967295"/>
          </p:nvPr>
        </p:nvSpPr>
        <p:spPr>
          <a:xfrm>
            <a:off x="1769364" y="463186"/>
            <a:ext cx="6286500" cy="831937"/>
          </a:xfrm>
        </p:spPr>
        <p:txBody>
          <a:bodyPr>
            <a:normAutofit/>
          </a:bodyPr>
          <a:lstStyle/>
          <a:p>
            <a:r>
              <a:rPr lang="es-CL" sz="3200" dirty="0" smtClean="0">
                <a:solidFill>
                  <a:schemeClr val="tx1"/>
                </a:solidFill>
              </a:rPr>
              <a:t>¿Cómo nos comunicamos…?</a:t>
            </a:r>
            <a:endParaRPr lang="es-CL" sz="32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5" y="2286000"/>
            <a:ext cx="3967162" cy="39671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895600"/>
            <a:ext cx="4733925" cy="284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823954"/>
              </p:ext>
            </p:extLst>
          </p:nvPr>
        </p:nvGraphicFramePr>
        <p:xfrm>
          <a:off x="251520" y="692697"/>
          <a:ext cx="8568952" cy="64257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67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1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608">
                <a:tc>
                  <a:txBody>
                    <a:bodyPr/>
                    <a:lstStyle/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lang="es-CL" sz="24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los ambientes propicios para el abuso</a:t>
                      </a:r>
                      <a:endParaRPr sz="24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40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 </a:t>
                      </a: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lang="es-CL"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lang="es-CL" sz="24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ambientes sanos</a:t>
                      </a:r>
                      <a:endParaRPr sz="24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1672">
                <a:tc>
                  <a:txBody>
                    <a:bodyPr/>
                    <a:lstStyle/>
                    <a:p>
                      <a:pPr marL="363855" marR="932815" indent="-269875" algn="l" defTabSz="914400" rtl="0" eaLnBrk="1" fontAlgn="auto" latinLnBrk="0" hangingPunct="1">
                        <a:lnSpc>
                          <a:spcPts val="239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Carencia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de espacios </a:t>
                      </a:r>
                      <a:r>
                        <a:rPr lang="es-ES" sz="2200" spc="-1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para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la 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escucha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y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conversa. </a:t>
                      </a:r>
                      <a:r>
                        <a:rPr lang="es-ES" sz="2200" spc="-1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Silencio, 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monólogos, sermones,  interrogatorios.</a:t>
                      </a:r>
                      <a:endParaRPr lang="es-ES" sz="2200" dirty="0" smtClean="0">
                        <a:latin typeface="+mn-lt"/>
                        <a:cs typeface="Tahoma"/>
                      </a:endParaRPr>
                    </a:p>
                    <a:p>
                      <a:pPr marL="363855" marR="93281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908050" indent="-269875" algn="l" defTabSz="914400" rtl="0" eaLnBrk="1" fontAlgn="auto" latinLnBrk="0" hangingPunct="1">
                        <a:lnSpc>
                          <a:spcPts val="239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Se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crean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oportunidades</a:t>
                      </a:r>
                      <a:r>
                        <a:rPr lang="es-ES" sz="2200" spc="-7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1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para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CONversar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y</a:t>
                      </a:r>
                      <a:r>
                        <a:rPr lang="es-ES" sz="2200" spc="-1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e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scucharse.</a:t>
                      </a:r>
                      <a:endParaRPr lang="es-ES" sz="2200" dirty="0" smtClean="0">
                        <a:latin typeface="+mn-lt"/>
                        <a:cs typeface="Tahoma"/>
                      </a:endParaRPr>
                    </a:p>
                    <a:p>
                      <a:pPr marL="364490" marR="908050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0385">
                <a:tc>
                  <a:txBody>
                    <a:bodyPr/>
                    <a:lstStyle/>
                    <a:p>
                      <a:pPr marL="93980" marR="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Hay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silenciamiento o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hay</a:t>
                      </a:r>
                      <a:r>
                        <a:rPr lang="es-ES" sz="2200" spc="-5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que  ceñirse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a un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discurso oficial, sin  posibilidad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de</a:t>
                      </a:r>
                      <a:r>
                        <a:rPr lang="es-ES" sz="2200" spc="-1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3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disentir.</a:t>
                      </a:r>
                      <a:endParaRPr lang="es-ES" sz="2200" dirty="0" smtClean="0">
                        <a:latin typeface="+mn-lt"/>
                        <a:cs typeface="Tahoma"/>
                      </a:endParaRPr>
                    </a:p>
                    <a:p>
                      <a:pPr marL="93980">
                        <a:lnSpc>
                          <a:spcPts val="2515"/>
                        </a:lnSpc>
                        <a:spcBef>
                          <a:spcPts val="55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012190" algn="l">
                        <a:lnSpc>
                          <a:spcPts val="2515"/>
                        </a:lnSpc>
                        <a:spcBef>
                          <a:spcPts val="55"/>
                        </a:spcBef>
                      </a:pP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 </a:t>
                      </a: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Es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posible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expresar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la</a:t>
                      </a:r>
                      <a:r>
                        <a:rPr lang="es-ES" sz="2200" spc="-8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 </a:t>
                      </a:r>
                      <a:r>
                        <a:rPr lang="es-ES" sz="2200" spc="-85" baseline="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  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propia 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opinión</a:t>
                      </a: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445">
                <a:tc>
                  <a:txBody>
                    <a:bodyPr/>
                    <a:lstStyle/>
                    <a:p>
                      <a:pPr marL="363855" marR="1470660" indent="-269875" algn="l" defTabSz="914400" rtl="0" eaLnBrk="1" fontAlgn="auto" latinLnBrk="0" hangingPunct="1">
                        <a:lnSpc>
                          <a:spcPts val="239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Se estigmatiza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a aquel que 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tiene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dudas,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preguntas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o  inquietudes.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121920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Hay cabida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a las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propias</a:t>
                      </a:r>
                      <a:r>
                        <a:rPr lang="es-ES" sz="2200" spc="-8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dudas, 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preguntas </a:t>
                      </a:r>
                      <a:r>
                        <a:rPr lang="es-ES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o</a:t>
                      </a:r>
                      <a:r>
                        <a:rPr lang="es-ES" sz="2200" spc="-3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inquietudes</a:t>
                      </a: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529">
                <a:tc>
                  <a:txBody>
                    <a:bodyPr/>
                    <a:lstStyle/>
                    <a:p>
                      <a:pPr marL="93980" marR="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7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Hay</a:t>
                      </a:r>
                      <a:r>
                        <a:rPr lang="es-CL" sz="2200" spc="-2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CL" sz="220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ocultamiento</a:t>
                      </a: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ts val="2515"/>
                        </a:lnSpc>
                        <a:spcBef>
                          <a:spcPts val="790"/>
                        </a:spcBef>
                      </a:pPr>
                      <a:r>
                        <a:rPr sz="15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Hay</a:t>
                      </a:r>
                      <a:r>
                        <a:rPr lang="es-CL" sz="2200" spc="-30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CL" sz="2200" spc="-5" dirty="0" smtClean="0">
                          <a:solidFill>
                            <a:srgbClr val="000000"/>
                          </a:solidFill>
                          <a:latin typeface="+mn-lt"/>
                          <a:cs typeface="Tahoma"/>
                        </a:rPr>
                        <a:t>transparencia</a:t>
                      </a: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0" y="188640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cap="all" dirty="0" smtClean="0"/>
              <a:t>COMUNICACIÓN/INCOMUNICACIÓN</a:t>
            </a:r>
            <a:endParaRPr lang="es-CL" sz="2800" b="1" cap="all" dirty="0"/>
          </a:p>
        </p:txBody>
      </p:sp>
    </p:spTree>
    <p:extLst>
      <p:ext uri="{BB962C8B-B14F-4D97-AF65-F5344CB8AC3E}">
        <p14:creationId xmlns:p14="http://schemas.microsoft.com/office/powerpoint/2010/main" val="301129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5078" y="2024672"/>
            <a:ext cx="4042019" cy="40420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067050" y="381000"/>
            <a:ext cx="6076950" cy="388938"/>
          </a:xfrm>
          <a:prstGeom prst="rect">
            <a:avLst/>
          </a:prstGeom>
        </p:spPr>
        <p:txBody>
          <a:bodyPr vert="horz" wrap="square" lIns="0" tIns="9769" rIns="0" bIns="0" rtlCol="0" anchor="t">
            <a:spAutoFit/>
          </a:bodyPr>
          <a:lstStyle/>
          <a:p>
            <a:pPr marL="1978190" marR="3908" indent="-1968910">
              <a:spcBef>
                <a:spcPts val="77"/>
              </a:spcBef>
            </a:pPr>
            <a:r>
              <a:rPr sz="2461" b="1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Humor y </a:t>
            </a:r>
            <a:r>
              <a:rPr sz="2461" b="1" cap="all" spc="-12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disfrute </a:t>
            </a:r>
            <a:r>
              <a:rPr sz="2461" b="1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sz="2461" b="1" cap="all" spc="-15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Amargura</a:t>
            </a:r>
            <a:r>
              <a:rPr sz="2461" b="1" cap="all" spc="-85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b="1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 </a:t>
            </a:r>
            <a:r>
              <a:rPr sz="2461" b="1" cap="all" spc="-12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tensión</a:t>
            </a:r>
            <a:endParaRPr sz="2461" b="1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5385" y="2139462"/>
            <a:ext cx="3165231" cy="3313447"/>
          </a:xfrm>
          <a:prstGeom prst="rect">
            <a:avLst/>
          </a:prstGeom>
          <a:solidFill>
            <a:srgbClr val="4F6128"/>
          </a:solidFill>
        </p:spPr>
        <p:txBody>
          <a:bodyPr vert="horz" wrap="square" lIns="0" tIns="5373" rIns="0" bIns="0" rtlCol="0">
            <a:spAutoFit/>
          </a:bodyPr>
          <a:lstStyle/>
          <a:p>
            <a:pPr>
              <a:spcBef>
                <a:spcPts val="42"/>
              </a:spcBef>
            </a:pPr>
            <a:endParaRPr sz="3154" dirty="0">
              <a:latin typeface="Times New Roman"/>
              <a:cs typeface="Times New Roman"/>
            </a:endParaRPr>
          </a:p>
          <a:p>
            <a:pPr marL="192935" marR="184143" algn="ctr"/>
            <a:r>
              <a:rPr sz="2461" dirty="0">
                <a:solidFill>
                  <a:srgbClr val="FFFFFF"/>
                </a:solidFill>
                <a:latin typeface="Calibri"/>
                <a:cs typeface="Calibri"/>
              </a:rPr>
              <a:t>¿Cómo lo </a:t>
            </a:r>
            <a:r>
              <a:rPr sz="2461" spc="-4" dirty="0">
                <a:solidFill>
                  <a:srgbClr val="FFFFFF"/>
                </a:solidFill>
                <a:latin typeface="Calibri"/>
                <a:cs typeface="Calibri"/>
              </a:rPr>
              <a:t>paso </a:t>
            </a:r>
            <a:r>
              <a:rPr sz="2461" dirty="0">
                <a:solidFill>
                  <a:srgbClr val="FFFFFF"/>
                </a:solidFill>
                <a:latin typeface="Calibri"/>
                <a:cs typeface="Calibri"/>
              </a:rPr>
              <a:t>en  los </a:t>
            </a:r>
            <a:r>
              <a:rPr sz="2461" spc="-15" dirty="0">
                <a:solidFill>
                  <a:srgbClr val="FFFFFF"/>
                </a:solidFill>
                <a:latin typeface="Calibri"/>
                <a:cs typeface="Calibri"/>
              </a:rPr>
              <a:t>diferentes  </a:t>
            </a:r>
            <a:r>
              <a:rPr sz="2461" spc="-8" dirty="0">
                <a:solidFill>
                  <a:srgbClr val="FFFFFF"/>
                </a:solidFill>
                <a:latin typeface="Calibri"/>
                <a:cs typeface="Calibri"/>
              </a:rPr>
              <a:t>ambientes </a:t>
            </a:r>
            <a:r>
              <a:rPr sz="2461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461" spc="-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61" spc="-4" dirty="0">
                <a:solidFill>
                  <a:srgbClr val="FFFFFF"/>
                </a:solidFill>
                <a:latin typeface="Calibri"/>
                <a:cs typeface="Calibri"/>
              </a:rPr>
              <a:t>que  </a:t>
            </a:r>
            <a:r>
              <a:rPr sz="2461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2461" spc="-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61" spc="-8" dirty="0">
                <a:solidFill>
                  <a:srgbClr val="FFFFFF"/>
                </a:solidFill>
                <a:latin typeface="Calibri"/>
                <a:cs typeface="Calibri"/>
              </a:rPr>
              <a:t>desenvuelvo?</a:t>
            </a:r>
            <a:endParaRPr sz="2461" dirty="0">
              <a:latin typeface="Calibri"/>
              <a:cs typeface="Calibri"/>
            </a:endParaRPr>
          </a:p>
          <a:p>
            <a:pPr>
              <a:spcBef>
                <a:spcPts val="27"/>
              </a:spcBef>
            </a:pPr>
            <a:endParaRPr sz="3577" dirty="0">
              <a:latin typeface="Times New Roman"/>
              <a:cs typeface="Times New Roman"/>
            </a:endParaRPr>
          </a:p>
          <a:p>
            <a:pPr marL="128949" marR="121134" indent="-977" algn="ctr"/>
            <a:r>
              <a:rPr sz="2461" spc="-8" dirty="0">
                <a:solidFill>
                  <a:srgbClr val="FFFFFF"/>
                </a:solidFill>
                <a:latin typeface="Calibri"/>
                <a:cs typeface="Calibri"/>
              </a:rPr>
              <a:t>¿Contribuyo </a:t>
            </a:r>
            <a:r>
              <a:rPr sz="2461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461" spc="-4" dirty="0">
                <a:solidFill>
                  <a:srgbClr val="FFFFFF"/>
                </a:solidFill>
                <a:latin typeface="Calibri"/>
                <a:cs typeface="Calibri"/>
              </a:rPr>
              <a:t>que  </a:t>
            </a:r>
            <a:r>
              <a:rPr sz="2461" dirty="0">
                <a:solidFill>
                  <a:srgbClr val="FFFFFF"/>
                </a:solidFill>
                <a:latin typeface="Calibri"/>
                <a:cs typeface="Calibri"/>
              </a:rPr>
              <a:t>los demás lo</a:t>
            </a:r>
            <a:r>
              <a:rPr sz="2461" spc="-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61" spc="-4" dirty="0">
                <a:solidFill>
                  <a:srgbClr val="FFFFFF"/>
                </a:solidFill>
                <a:latin typeface="Calibri"/>
                <a:cs typeface="Calibri"/>
              </a:rPr>
              <a:t>pasen  bien?</a:t>
            </a:r>
            <a:endParaRPr sz="2461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5801" y="31955"/>
            <a:ext cx="1295400" cy="12634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</p:spTree>
    <p:extLst>
      <p:ext uri="{BB962C8B-B14F-4D97-AF65-F5344CB8AC3E}">
        <p14:creationId xmlns:p14="http://schemas.microsoft.com/office/powerpoint/2010/main" val="182792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42111" y="1444642"/>
            <a:ext cx="360299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Disfrutamos….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57800" y="1446459"/>
            <a:ext cx="3751579" cy="340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2200" b="1" dirty="0" smtClean="0">
                <a:solidFill>
                  <a:schemeClr val="accent2">
                    <a:lumMod val="75000"/>
                  </a:schemeClr>
                </a:solidFill>
                <a:latin typeface="Tahoma"/>
                <a:cs typeface="Tahoma"/>
              </a:rPr>
              <a:t>Nos complicamos …..</a:t>
            </a:r>
            <a:endParaRPr sz="2200" b="1" dirty="0">
              <a:solidFill>
                <a:schemeClr val="accent2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200" dirty="0" smtClean="0">
                <a:solidFill>
                  <a:schemeClr val="tx1"/>
                </a:solidFill>
              </a:rPr>
              <a:t>¿Cómo los pasamos juntos?…</a:t>
            </a:r>
            <a:endParaRPr lang="es-CL" sz="3200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93" y="2057400"/>
            <a:ext cx="3967162" cy="39671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214578"/>
            <a:ext cx="4440551" cy="372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9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828648"/>
              </p:ext>
            </p:extLst>
          </p:nvPr>
        </p:nvGraphicFramePr>
        <p:xfrm>
          <a:off x="251520" y="908721"/>
          <a:ext cx="8640960" cy="51646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4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691">
                <a:tc>
                  <a:txBody>
                    <a:bodyPr/>
                    <a:lstStyle/>
                    <a:p>
                      <a:pPr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lang="es-CL" sz="24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los ambientes propicios para el abuso</a:t>
                      </a:r>
                      <a:endParaRPr sz="24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3204"/>
                        </a:lnSpc>
                        <a:spcBef>
                          <a:spcPts val="770"/>
                        </a:spcBef>
                      </a:pPr>
                      <a:r>
                        <a:rPr sz="2400" b="1" spc="-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En </a:t>
                      </a: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lang="es-CL" sz="2400" b="1" spc="-5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os</a:t>
                      </a:r>
                      <a:r>
                        <a:rPr lang="es-CL" sz="2400" b="1" spc="-5" baseline="0" dirty="0" smtClean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ambientes sanos</a:t>
                      </a:r>
                      <a:endParaRPr sz="2400" b="1" spc="-10" dirty="0" smtClean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1613">
                <a:tc>
                  <a:txBody>
                    <a:bodyPr/>
                    <a:lstStyle/>
                    <a:p>
                      <a:pPr marL="363855" marR="932815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r>
                        <a:rPr lang="es-CL" sz="24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CL" sz="2200" spc="-10" dirty="0" smtClean="0">
                          <a:latin typeface="+mn-lt"/>
                          <a:cs typeface="Tahoma"/>
                        </a:rPr>
                        <a:t>Prima </a:t>
                      </a:r>
                      <a:r>
                        <a:rPr lang="es-CL" sz="2200" spc="-5" dirty="0" smtClean="0">
                          <a:latin typeface="+mn-lt"/>
                          <a:cs typeface="Tahoma"/>
                        </a:rPr>
                        <a:t>un ambiente</a:t>
                      </a:r>
                      <a:r>
                        <a:rPr lang="es-CL" sz="2200" spc="5" dirty="0" smtClean="0">
                          <a:latin typeface="+mn-lt"/>
                          <a:cs typeface="Tahoma"/>
                        </a:rPr>
                        <a:t> </a:t>
                      </a:r>
                      <a:r>
                        <a:rPr lang="es-CL" sz="2200" spc="-15" dirty="0" smtClean="0">
                          <a:latin typeface="+mn-lt"/>
                          <a:cs typeface="Tahoma"/>
                        </a:rPr>
                        <a:t>tenso</a:t>
                      </a: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908050" indent="-269875" algn="l" defTabSz="914400" rtl="0" eaLnBrk="1" fontAlgn="auto" latinLnBrk="0" hangingPunct="1">
                        <a:lnSpc>
                          <a:spcPts val="239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4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CL" sz="2200" spc="-10" dirty="0" smtClean="0">
                          <a:latin typeface="+mn-lt"/>
                          <a:cs typeface="Tahoma"/>
                        </a:rPr>
                        <a:t>Prima </a:t>
                      </a:r>
                      <a:r>
                        <a:rPr lang="es-CL" sz="2200" spc="-5" dirty="0" smtClean="0">
                          <a:latin typeface="+mn-lt"/>
                          <a:cs typeface="Tahoma"/>
                        </a:rPr>
                        <a:t>un</a:t>
                      </a:r>
                      <a:r>
                        <a:rPr lang="es-CL" sz="2200" spc="-60" dirty="0" smtClean="0">
                          <a:latin typeface="+mn-lt"/>
                          <a:cs typeface="Tahoma"/>
                        </a:rPr>
                        <a:t> </a:t>
                      </a:r>
                      <a:r>
                        <a:rPr lang="es-CL" sz="2200" spc="-5" dirty="0" smtClean="0">
                          <a:latin typeface="+mn-lt"/>
                          <a:cs typeface="Tahoma"/>
                        </a:rPr>
                        <a:t>ambiente  distendido.</a:t>
                      </a:r>
                      <a:endParaRPr lang="es-CL" sz="2200" dirty="0" smtClean="0">
                        <a:latin typeface="+mn-lt"/>
                        <a:cs typeface="Tahoma"/>
                      </a:endParaRPr>
                    </a:p>
                    <a:p>
                      <a:pPr marL="364490" marR="908050" indent="-269875">
                        <a:lnSpc>
                          <a:spcPts val="2390"/>
                        </a:lnSpc>
                        <a:spcBef>
                          <a:spcPts val="720"/>
                        </a:spcBef>
                      </a:pP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4375">
                <a:tc>
                  <a:txBody>
                    <a:bodyPr/>
                    <a:lstStyle/>
                    <a:p>
                      <a:pPr marL="93980" marR="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4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ES" sz="2200" spc="-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Se descalifica el humor </a:t>
                      </a:r>
                      <a:r>
                        <a:rPr lang="es-ES" sz="2200" spc="-2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o, </a:t>
                      </a:r>
                      <a:r>
                        <a:rPr lang="es-ES" sz="2200" spc="-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si  lo </a:t>
                      </a:r>
                      <a:r>
                        <a:rPr lang="es-ES" sz="2200" spc="-5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hay, </a:t>
                      </a:r>
                      <a:r>
                        <a:rPr lang="es-ES" sz="2200" spc="-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se da la burla (los  miembros del grupo se </a:t>
                      </a:r>
                      <a:r>
                        <a:rPr lang="es-ES" sz="2200" spc="-10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ríen  </a:t>
                      </a:r>
                      <a:r>
                        <a:rPr lang="es-ES" sz="2200" spc="-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unos </a:t>
                      </a:r>
                      <a:r>
                        <a:rPr lang="es-ES" sz="2200" b="1" spc="-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DE</a:t>
                      </a:r>
                      <a:r>
                        <a:rPr lang="es-ES" sz="2200" b="1" spc="40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5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otros)</a:t>
                      </a:r>
                      <a:endParaRPr lang="es-ES" sz="2200" dirty="0" smtClean="0">
                        <a:solidFill>
                          <a:schemeClr val="tx1"/>
                        </a:solidFill>
                        <a:latin typeface="+mn-lt"/>
                        <a:cs typeface="Tahoma"/>
                      </a:endParaRPr>
                    </a:p>
                    <a:p>
                      <a:pPr marL="93980">
                        <a:lnSpc>
                          <a:spcPts val="2515"/>
                        </a:lnSpc>
                        <a:spcBef>
                          <a:spcPts val="55"/>
                        </a:spcBef>
                      </a:pPr>
                      <a:endParaRPr sz="22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12190" indent="0" algn="l" defTabSz="914400" rtl="0" eaLnBrk="1" fontAlgn="auto" latinLnBrk="0" hangingPunct="1">
                        <a:lnSpc>
                          <a:spcPts val="251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500" spc="30" dirty="0" smtClean="0">
                          <a:solidFill>
                            <a:srgbClr val="0000FF"/>
                          </a:solidFill>
                          <a:latin typeface="+mn-lt"/>
                          <a:cs typeface="Wingdings"/>
                        </a:rPr>
                        <a:t> </a:t>
                      </a:r>
                      <a:r>
                        <a:rPr lang="es-CL" sz="24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Hay espacio </a:t>
                      </a:r>
                      <a:r>
                        <a:rPr lang="es-ES" sz="2200" spc="-15" dirty="0" smtClean="0">
                          <a:latin typeface="+mn-lt"/>
                          <a:cs typeface="Tahoma"/>
                        </a:rPr>
                        <a:t>para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el humor  </a:t>
                      </a: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sano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(los miembros del  grupo se </a:t>
                      </a: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ríen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unos </a:t>
                      </a:r>
                      <a:r>
                        <a:rPr lang="es-ES" sz="2200" b="1" spc="-10" dirty="0" smtClean="0">
                          <a:solidFill>
                            <a:schemeClr val="tx1"/>
                          </a:solidFill>
                          <a:latin typeface="+mn-lt"/>
                          <a:cs typeface="Tahoma"/>
                        </a:rPr>
                        <a:t>CON 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otros).</a:t>
                      </a:r>
                      <a:endParaRPr lang="es-ES" sz="2200" dirty="0" smtClean="0">
                        <a:latin typeface="+mn-lt"/>
                        <a:cs typeface="Tahoma"/>
                      </a:endParaRPr>
                    </a:p>
                    <a:p>
                      <a:pPr marR="1012190" algn="l">
                        <a:lnSpc>
                          <a:spcPts val="2515"/>
                        </a:lnSpc>
                        <a:spcBef>
                          <a:spcPts val="55"/>
                        </a:spcBef>
                      </a:pP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801">
                <a:tc>
                  <a:txBody>
                    <a:bodyPr/>
                    <a:lstStyle/>
                    <a:p>
                      <a:pPr marL="12700" indent="0">
                        <a:spcBef>
                          <a:spcPts val="1930"/>
                        </a:spcBef>
                        <a:buClr>
                          <a:srgbClr val="800000"/>
                        </a:buClr>
                        <a:buSzPct val="88636"/>
                        <a:buFont typeface="Arial"/>
                        <a:buNone/>
                        <a:tabLst>
                          <a:tab pos="354965" algn="l"/>
                          <a:tab pos="355600" algn="l"/>
                        </a:tabLst>
                      </a:pPr>
                      <a:r>
                        <a:rPr lang="es-CL" sz="24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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Se </a:t>
                      </a: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requiere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de un</a:t>
                      </a:r>
                      <a:r>
                        <a:rPr lang="es-ES" sz="2200" spc="25" dirty="0" smtClean="0"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15" dirty="0" smtClean="0">
                          <a:latin typeface="+mn-lt"/>
                          <a:cs typeface="Tahoma"/>
                        </a:rPr>
                        <a:t>gran</a:t>
                      </a:r>
                      <a:endParaRPr lang="es-ES" sz="2200" dirty="0" smtClean="0">
                        <a:latin typeface="+mn-lt"/>
                        <a:cs typeface="Tahoma"/>
                      </a:endParaRPr>
                    </a:p>
                    <a:p>
                      <a:pPr marL="355600">
                        <a:spcBef>
                          <a:spcPts val="5"/>
                        </a:spcBef>
                      </a:pP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despliegue </a:t>
                      </a:r>
                      <a:r>
                        <a:rPr lang="es-ES" sz="2200" spc="-15" dirty="0" smtClean="0">
                          <a:latin typeface="+mn-lt"/>
                          <a:cs typeface="Tahoma"/>
                        </a:rPr>
                        <a:t>para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pasarlo</a:t>
                      </a:r>
                      <a:r>
                        <a:rPr lang="es-ES" sz="2200" spc="25" dirty="0" smtClean="0">
                          <a:latin typeface="+mn-lt"/>
                          <a:cs typeface="Tahoma"/>
                        </a:rPr>
                        <a:t>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bien</a:t>
                      </a:r>
                      <a:endParaRPr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121920" indent="-269875" algn="l" defTabSz="914400" rtl="0" eaLnBrk="1" fontAlgn="auto" latinLnBrk="0" hangingPunct="1">
                        <a:lnSpc>
                          <a:spcPts val="239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2400" spc="30" dirty="0" smtClean="0">
                          <a:solidFill>
                            <a:srgbClr val="0000FF"/>
                          </a:solidFill>
                          <a:latin typeface="Wingdings"/>
                          <a:cs typeface="Wingdings"/>
                        </a:rPr>
                        <a:t>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Los miembros de un </a:t>
                      </a: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grupo 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disfrutan juntos de </a:t>
                      </a:r>
                      <a:r>
                        <a:rPr lang="es-ES" sz="2200" spc="-10" dirty="0" smtClean="0">
                          <a:latin typeface="+mn-lt"/>
                          <a:cs typeface="Tahoma"/>
                        </a:rPr>
                        <a:t>cosas  </a:t>
                      </a:r>
                      <a:r>
                        <a:rPr lang="es-ES" sz="2200" spc="-5" dirty="0" smtClean="0">
                          <a:latin typeface="+mn-lt"/>
                          <a:cs typeface="Tahoma"/>
                        </a:rPr>
                        <a:t>simples</a:t>
                      </a:r>
                      <a:endParaRPr lang="es-ES" sz="2200" dirty="0" smtClean="0">
                        <a:latin typeface="+mn-lt"/>
                        <a:cs typeface="Tahoma"/>
                      </a:endParaRPr>
                    </a:p>
                    <a:p>
                      <a:pPr marL="364490" marR="121920" indent="-269875">
                        <a:lnSpc>
                          <a:spcPts val="2390"/>
                        </a:lnSpc>
                        <a:spcBef>
                          <a:spcPts val="725"/>
                        </a:spcBef>
                      </a:pP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0" y="188640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cap="all" dirty="0" smtClean="0"/>
              <a:t>HUMOR/AMARGURA</a:t>
            </a:r>
            <a:endParaRPr lang="es-CL" sz="2800" b="1" cap="all" dirty="0"/>
          </a:p>
        </p:txBody>
      </p:sp>
    </p:spTree>
    <p:extLst>
      <p:ext uri="{BB962C8B-B14F-4D97-AF65-F5344CB8AC3E}">
        <p14:creationId xmlns:p14="http://schemas.microsoft.com/office/powerpoint/2010/main" val="134365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6556" y="1198098"/>
            <a:ext cx="2746717" cy="4702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3" name="object 3"/>
          <p:cNvSpPr/>
          <p:nvPr/>
        </p:nvSpPr>
        <p:spPr>
          <a:xfrm>
            <a:off x="1405597" y="1515794"/>
            <a:ext cx="2955388" cy="41851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4" name="object 4"/>
          <p:cNvSpPr/>
          <p:nvPr/>
        </p:nvSpPr>
        <p:spPr>
          <a:xfrm>
            <a:off x="1507129" y="1209988"/>
            <a:ext cx="2665046" cy="4620358"/>
          </a:xfrm>
          <a:custGeom>
            <a:avLst/>
            <a:gdLst/>
            <a:ahLst/>
            <a:cxnLst/>
            <a:rect l="l" t="t" r="r" b="b"/>
            <a:pathLst>
              <a:path w="3464560" h="6006465">
                <a:moveTo>
                  <a:pt x="0" y="6006338"/>
                </a:moveTo>
                <a:lnTo>
                  <a:pt x="3464052" y="6006338"/>
                </a:lnTo>
                <a:lnTo>
                  <a:pt x="3464052" y="0"/>
                </a:lnTo>
                <a:lnTo>
                  <a:pt x="0" y="0"/>
                </a:lnTo>
                <a:lnTo>
                  <a:pt x="0" y="600633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5" name="object 5"/>
          <p:cNvSpPr txBox="1"/>
          <p:nvPr/>
        </p:nvSpPr>
        <p:spPr>
          <a:xfrm>
            <a:off x="1671554" y="1610127"/>
            <a:ext cx="2337777" cy="3038919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9280" marR="3908" indent="-3908" algn="ctr">
              <a:spcBef>
                <a:spcPts val="73"/>
              </a:spcBef>
            </a:pPr>
            <a:r>
              <a:rPr sz="2461" b="1" cap="all" spc="-4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2461" b="1" cap="all" spc="-19" dirty="0">
                <a:solidFill>
                  <a:srgbClr val="FFFFFF"/>
                </a:solidFill>
                <a:latin typeface="Calibri"/>
                <a:cs typeface="Calibri"/>
              </a:rPr>
              <a:t>agente </a:t>
            </a:r>
            <a:r>
              <a:rPr sz="2461" b="1" cap="all" spc="-8" dirty="0">
                <a:solidFill>
                  <a:srgbClr val="FFFFFF"/>
                </a:solidFill>
                <a:latin typeface="Calibri"/>
                <a:cs typeface="Calibri"/>
              </a:rPr>
              <a:t>de  </a:t>
            </a:r>
            <a:r>
              <a:rPr sz="2461" b="1" cap="all" spc="-4" dirty="0">
                <a:solidFill>
                  <a:srgbClr val="FFFFFF"/>
                </a:solidFill>
                <a:latin typeface="Calibri"/>
                <a:cs typeface="Calibri"/>
              </a:rPr>
              <a:t>Buen </a:t>
            </a:r>
            <a:r>
              <a:rPr sz="2461" b="1" cap="all" spc="-65" dirty="0">
                <a:solidFill>
                  <a:srgbClr val="FFFFFF"/>
                </a:solidFill>
                <a:latin typeface="Calibri"/>
                <a:cs typeface="Calibri"/>
              </a:rPr>
              <a:t>Trato </a:t>
            </a:r>
            <a:r>
              <a:rPr sz="2461" b="1" cap="all" spc="-8" dirty="0">
                <a:solidFill>
                  <a:srgbClr val="FFFFFF"/>
                </a:solidFill>
                <a:latin typeface="Calibri"/>
                <a:cs typeface="Calibri"/>
              </a:rPr>
              <a:t>no  sólo se  preocupa del  </a:t>
            </a:r>
            <a:r>
              <a:rPr sz="2461" b="1" cap="all" spc="-23" dirty="0">
                <a:solidFill>
                  <a:srgbClr val="FFFFFF"/>
                </a:solidFill>
                <a:latin typeface="Calibri"/>
                <a:cs typeface="Calibri"/>
              </a:rPr>
              <a:t>otro, </a:t>
            </a:r>
            <a:r>
              <a:rPr sz="2461" b="1" cap="all" spc="-8" dirty="0">
                <a:solidFill>
                  <a:srgbClr val="FFFFFF"/>
                </a:solidFill>
                <a:latin typeface="Calibri"/>
                <a:cs typeface="Calibri"/>
              </a:rPr>
              <a:t>sino que  </a:t>
            </a:r>
            <a:r>
              <a:rPr sz="2461" b="1" cap="all" spc="-12" dirty="0">
                <a:solidFill>
                  <a:srgbClr val="FFFFFF"/>
                </a:solidFill>
                <a:latin typeface="Calibri"/>
                <a:cs typeface="Calibri"/>
              </a:rPr>
              <a:t>también </a:t>
            </a:r>
            <a:r>
              <a:rPr sz="2461" b="1" cap="all" spc="-8" dirty="0">
                <a:solidFill>
                  <a:srgbClr val="FFFFFF"/>
                </a:solidFill>
                <a:latin typeface="Calibri"/>
                <a:cs typeface="Calibri"/>
              </a:rPr>
              <a:t>se  preocupa </a:t>
            </a:r>
            <a:r>
              <a:rPr sz="2461" b="1" cap="all" spc="-4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61" b="1" cap="all" spc="-5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61" b="1" cap="all" spc="-8" dirty="0">
                <a:solidFill>
                  <a:srgbClr val="FFFFFF"/>
                </a:solidFill>
                <a:latin typeface="Calibri"/>
                <a:cs typeface="Calibri"/>
              </a:rPr>
              <a:t>sí  </a:t>
            </a:r>
            <a:r>
              <a:rPr sz="2461" b="1" cap="all" spc="-4" dirty="0">
                <a:solidFill>
                  <a:srgbClr val="FFFFFF"/>
                </a:solidFill>
                <a:latin typeface="Calibri"/>
                <a:cs typeface="Calibri"/>
              </a:rPr>
              <a:t>mismo.</a:t>
            </a:r>
            <a:endParaRPr sz="2461" b="1" cap="all" dirty="0">
              <a:latin typeface="Calibri"/>
              <a:cs typeface="Calibri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331" y="1515794"/>
            <a:ext cx="4956839" cy="37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4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1752600"/>
            <a:ext cx="2780811" cy="3075793"/>
          </a:xfrm>
          <a:prstGeom prst="rect">
            <a:avLst/>
          </a:prstGeom>
          <a:solidFill>
            <a:srgbClr val="C3D59B"/>
          </a:solidFill>
        </p:spPr>
        <p:txBody>
          <a:bodyPr vert="horz" wrap="square" lIns="0" tIns="23446" rIns="0" bIns="0" rtlCol="0">
            <a:spAutoFit/>
          </a:bodyPr>
          <a:lstStyle/>
          <a:p>
            <a:pPr marL="334094" marR="87430" indent="-263759">
              <a:lnSpc>
                <a:spcPts val="2161"/>
              </a:lnSpc>
              <a:spcBef>
                <a:spcPts val="185"/>
              </a:spcBef>
              <a:buClr>
                <a:srgbClr val="800000"/>
              </a:buClr>
              <a:buSzPct val="109615"/>
              <a:buFont typeface="Arial"/>
              <a:buChar char="•"/>
              <a:tabLst>
                <a:tab pos="334094" algn="l"/>
                <a:tab pos="334583" algn="l"/>
              </a:tabLst>
            </a:pPr>
            <a:r>
              <a:rPr sz="2000" b="1" spc="-4" dirty="0">
                <a:latin typeface="Calibri"/>
                <a:cs typeface="Calibri"/>
              </a:rPr>
              <a:t>Cuidar </a:t>
            </a:r>
            <a:r>
              <a:rPr sz="2000" b="1" spc="-12" dirty="0">
                <a:latin typeface="Calibri"/>
                <a:cs typeface="Calibri"/>
              </a:rPr>
              <a:t>nuestra </a:t>
            </a:r>
            <a:r>
              <a:rPr sz="2000" b="1" spc="-4" dirty="0">
                <a:latin typeface="Calibri"/>
                <a:cs typeface="Calibri"/>
              </a:rPr>
              <a:t>calidad 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4" dirty="0">
                <a:latin typeface="Calibri"/>
                <a:cs typeface="Calibri"/>
              </a:rPr>
              <a:t> vida.</a:t>
            </a:r>
            <a:endParaRPr sz="2000" dirty="0">
              <a:latin typeface="Calibri"/>
              <a:cs typeface="Calibri"/>
            </a:endParaRPr>
          </a:p>
          <a:p>
            <a:pPr marL="334094" marR="294042" indent="-263759">
              <a:lnSpc>
                <a:spcPts val="2161"/>
              </a:lnSpc>
              <a:spcBef>
                <a:spcPts val="477"/>
              </a:spcBef>
              <a:buClr>
                <a:srgbClr val="800000"/>
              </a:buClr>
              <a:buFont typeface="Calibri"/>
              <a:buChar char="•"/>
              <a:tabLst>
                <a:tab pos="334094" algn="l"/>
                <a:tab pos="334583" algn="l"/>
              </a:tabLst>
            </a:pPr>
            <a:r>
              <a:rPr sz="2000" b="1" spc="-12" dirty="0">
                <a:latin typeface="Calibri"/>
                <a:cs typeface="Calibri"/>
              </a:rPr>
              <a:t>Resguardar </a:t>
            </a:r>
            <a:r>
              <a:rPr sz="2000" b="1" spc="-4" dirty="0">
                <a:latin typeface="Calibri"/>
                <a:cs typeface="Calibri"/>
              </a:rPr>
              <a:t>espacios  propios.</a:t>
            </a:r>
            <a:endParaRPr sz="2000" dirty="0">
              <a:latin typeface="Calibri"/>
              <a:cs typeface="Calibri"/>
            </a:endParaRPr>
          </a:p>
          <a:p>
            <a:pPr marL="334094" marR="173885" indent="-263759">
              <a:lnSpc>
                <a:spcPts val="2161"/>
              </a:lnSpc>
              <a:spcBef>
                <a:spcPts val="477"/>
              </a:spcBef>
              <a:buClr>
                <a:srgbClr val="800000"/>
              </a:buClr>
              <a:buFont typeface="Calibri"/>
              <a:buChar char="•"/>
              <a:tabLst>
                <a:tab pos="334094" algn="l"/>
                <a:tab pos="334583" algn="l"/>
              </a:tabLst>
            </a:pPr>
            <a:r>
              <a:rPr sz="2000" b="1" spc="-12" dirty="0">
                <a:latin typeface="Calibri"/>
                <a:cs typeface="Calibri"/>
              </a:rPr>
              <a:t>Registrar </a:t>
            </a:r>
            <a:r>
              <a:rPr sz="2000" b="1" spc="-4" dirty="0">
                <a:latin typeface="Calibri"/>
                <a:cs typeface="Calibri"/>
              </a:rPr>
              <a:t>los  </a:t>
            </a:r>
            <a:r>
              <a:rPr sz="2000" b="1" spc="-8" dirty="0">
                <a:latin typeface="Calibri"/>
                <a:cs typeface="Calibri"/>
              </a:rPr>
              <a:t>malestares </a:t>
            </a:r>
            <a:r>
              <a:rPr sz="2000" b="1" dirty="0">
                <a:latin typeface="Calibri"/>
                <a:cs typeface="Calibri"/>
              </a:rPr>
              <a:t>y</a:t>
            </a:r>
            <a:r>
              <a:rPr sz="2000" b="1" spc="-69" dirty="0">
                <a:latin typeface="Calibri"/>
                <a:cs typeface="Calibri"/>
              </a:rPr>
              <a:t> </a:t>
            </a:r>
            <a:r>
              <a:rPr sz="2000" b="1" spc="-8" dirty="0">
                <a:latin typeface="Calibri"/>
                <a:cs typeface="Calibri"/>
              </a:rPr>
              <a:t>respetar  </a:t>
            </a:r>
            <a:r>
              <a:rPr sz="2000" b="1" dirty="0">
                <a:latin typeface="Calibri"/>
                <a:cs typeface="Calibri"/>
              </a:rPr>
              <a:t>los </a:t>
            </a:r>
            <a:r>
              <a:rPr sz="2000" b="1" spc="-8" dirty="0">
                <a:latin typeface="Calibri"/>
                <a:cs typeface="Calibri"/>
              </a:rPr>
              <a:t>propios</a:t>
            </a:r>
            <a:r>
              <a:rPr sz="2000" b="1" spc="-12" dirty="0">
                <a:latin typeface="Calibri"/>
                <a:cs typeface="Calibri"/>
              </a:rPr>
              <a:t> </a:t>
            </a:r>
            <a:r>
              <a:rPr sz="2000" b="1" spc="-8" dirty="0">
                <a:latin typeface="Calibri"/>
                <a:cs typeface="Calibri"/>
              </a:rPr>
              <a:t>límites.</a:t>
            </a:r>
            <a:endParaRPr sz="2000" dirty="0">
              <a:latin typeface="Calibri"/>
              <a:cs typeface="Calibri"/>
            </a:endParaRPr>
          </a:p>
          <a:p>
            <a:pPr marL="334094" indent="-263759">
              <a:spcBef>
                <a:spcPts val="208"/>
              </a:spcBef>
              <a:buClr>
                <a:srgbClr val="800000"/>
              </a:buClr>
              <a:buFont typeface="Calibri"/>
              <a:buChar char="•"/>
              <a:tabLst>
                <a:tab pos="334094" algn="l"/>
                <a:tab pos="334583" algn="l"/>
              </a:tabLst>
            </a:pPr>
            <a:r>
              <a:rPr sz="2000" b="1" dirty="0">
                <a:latin typeface="Calibri"/>
                <a:cs typeface="Calibri"/>
              </a:rPr>
              <a:t>Saber </a:t>
            </a:r>
            <a:r>
              <a:rPr sz="2000" b="1" spc="-4" dirty="0">
                <a:latin typeface="Calibri"/>
                <a:cs typeface="Calibri"/>
              </a:rPr>
              <a:t>pedir</a:t>
            </a:r>
            <a:r>
              <a:rPr sz="2000" b="1" spc="-8" dirty="0">
                <a:latin typeface="Calibri"/>
                <a:cs typeface="Calibri"/>
              </a:rPr>
              <a:t> ayuda.</a:t>
            </a:r>
            <a:endParaRPr sz="2000" dirty="0">
              <a:latin typeface="Calibri"/>
              <a:cs typeface="Calibri"/>
            </a:endParaRPr>
          </a:p>
          <a:p>
            <a:pPr marL="334094" indent="-263759">
              <a:lnSpc>
                <a:spcPts val="2281"/>
              </a:lnSpc>
              <a:spcBef>
                <a:spcPts val="238"/>
              </a:spcBef>
              <a:buClr>
                <a:srgbClr val="800000"/>
              </a:buClr>
              <a:buFont typeface="Calibri"/>
              <a:buChar char="•"/>
              <a:tabLst>
                <a:tab pos="334094" algn="l"/>
                <a:tab pos="334583" algn="l"/>
              </a:tabLst>
            </a:pPr>
            <a:r>
              <a:rPr sz="2000" b="1" dirty="0">
                <a:latin typeface="Calibri"/>
                <a:cs typeface="Calibri"/>
              </a:rPr>
              <a:t>Saber</a:t>
            </a:r>
            <a:endParaRPr sz="2000" dirty="0">
              <a:latin typeface="Calibri"/>
              <a:cs typeface="Calibri"/>
            </a:endParaRPr>
          </a:p>
          <a:p>
            <a:pPr marL="334094">
              <a:lnSpc>
                <a:spcPts val="2281"/>
              </a:lnSpc>
            </a:pPr>
            <a:r>
              <a:rPr sz="2000" b="1" spc="-23" dirty="0">
                <a:latin typeface="Calibri"/>
                <a:cs typeface="Calibri"/>
              </a:rPr>
              <a:t>“desconectarse”.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1676400" y="365125"/>
            <a:ext cx="6210300" cy="388558"/>
          </a:xfrm>
          <a:prstGeom prst="rect">
            <a:avLst/>
          </a:prstGeom>
        </p:spPr>
        <p:txBody>
          <a:bodyPr vert="horz" wrap="square" lIns="0" tIns="9769" rIns="0" bIns="0" rtlCol="0" anchor="t">
            <a:spAutoFit/>
          </a:bodyPr>
          <a:lstStyle/>
          <a:p>
            <a:pPr marL="498211" marR="3908" indent="-488930">
              <a:spcBef>
                <a:spcPts val="77"/>
              </a:spcBef>
            </a:pPr>
            <a:r>
              <a:rPr sz="2461" cap="all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2461" cap="all" spc="-8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nivel personal</a:t>
            </a:r>
            <a:r>
              <a:rPr sz="2461" cap="all" spc="-46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61" cap="all" spc="-4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 </a:t>
            </a:r>
            <a:r>
              <a:rPr sz="2461" cap="all" spc="-12" dirty="0">
                <a:solidFill>
                  <a:srgbClr val="4F61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importante…</a:t>
            </a:r>
            <a:endParaRPr sz="2461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95400"/>
            <a:ext cx="5148263" cy="369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3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401444" y="215517"/>
            <a:ext cx="7829550" cy="409526"/>
          </a:xfrm>
          <a:prstGeom prst="rect">
            <a:avLst/>
          </a:prstGeom>
        </p:spPr>
        <p:txBody>
          <a:bodyPr vert="horz" wrap="square" lIns="0" tIns="28819" rIns="0" bIns="0" rtlCol="0" anchor="t">
            <a:spAutoFit/>
          </a:bodyPr>
          <a:lstStyle/>
          <a:p>
            <a:pPr marL="9769" marR="3908" indent="94269" algn="ctr">
              <a:lnSpc>
                <a:spcPct val="102600"/>
              </a:lnSpc>
              <a:spcBef>
                <a:spcPts val="227"/>
              </a:spcBef>
            </a:pPr>
            <a:r>
              <a:rPr sz="2400" cap="all" spc="-4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</a:t>
            </a:r>
            <a:r>
              <a:rPr sz="2400" cap="all" spc="-8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nuestr</a:t>
            </a:r>
            <a:r>
              <a:rPr lang="es-CL" sz="2400" cap="all" spc="-8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2400" cap="all" spc="-8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 </a:t>
            </a:r>
            <a:r>
              <a:rPr lang="es-CL" sz="2400" cap="all" spc="-4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comunidades </a:t>
            </a:r>
            <a:r>
              <a:rPr sz="2400" cap="all" spc="-4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sz="2400" cap="all" spc="-4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2400" cap="all" spc="-8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importante...</a:t>
            </a:r>
          </a:p>
        </p:txBody>
      </p:sp>
      <p:sp>
        <p:nvSpPr>
          <p:cNvPr id="4" name="object 4"/>
          <p:cNvSpPr/>
          <p:nvPr/>
        </p:nvSpPr>
        <p:spPr>
          <a:xfrm>
            <a:off x="5410200" y="810973"/>
            <a:ext cx="3352800" cy="5255720"/>
          </a:xfrm>
          <a:custGeom>
            <a:avLst/>
            <a:gdLst/>
            <a:ahLst/>
            <a:cxnLst/>
            <a:rect l="l" t="t" r="r" b="b"/>
            <a:pathLst>
              <a:path w="3419475" h="6858000">
                <a:moveTo>
                  <a:pt x="0" y="6858000"/>
                </a:moveTo>
                <a:lnTo>
                  <a:pt x="3419475" y="6858000"/>
                </a:lnTo>
                <a:lnTo>
                  <a:pt x="341947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385" dirty="0"/>
          </a:p>
        </p:txBody>
      </p:sp>
      <p:sp>
        <p:nvSpPr>
          <p:cNvPr id="5" name="object 5"/>
          <p:cNvSpPr txBox="1"/>
          <p:nvPr/>
        </p:nvSpPr>
        <p:spPr>
          <a:xfrm>
            <a:off x="5519811" y="1139093"/>
            <a:ext cx="2419350" cy="1430125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273528" marR="3908" indent="-263759">
              <a:spcBef>
                <a:spcPts val="77"/>
              </a:spcBef>
              <a:buClr>
                <a:srgbClr val="FFFFFF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1846" spc="-8" dirty="0">
                <a:latin typeface="Calibri"/>
                <a:cs typeface="Calibri"/>
              </a:rPr>
              <a:t>Generar </a:t>
            </a:r>
            <a:r>
              <a:rPr sz="1846" dirty="0">
                <a:latin typeface="Calibri"/>
                <a:cs typeface="Calibri"/>
              </a:rPr>
              <a:t>espacios </a:t>
            </a:r>
            <a:r>
              <a:rPr sz="1846" spc="-4" dirty="0">
                <a:latin typeface="Calibri"/>
                <a:cs typeface="Calibri"/>
              </a:rPr>
              <a:t>de  </a:t>
            </a:r>
            <a:r>
              <a:rPr sz="1846" dirty="0">
                <a:latin typeface="Calibri"/>
                <a:cs typeface="Calibri"/>
              </a:rPr>
              <a:t>equipo </a:t>
            </a:r>
            <a:r>
              <a:rPr sz="1846" spc="-8" dirty="0">
                <a:latin typeface="Calibri"/>
                <a:cs typeface="Calibri"/>
              </a:rPr>
              <a:t>(contención,  distensión </a:t>
            </a:r>
            <a:r>
              <a:rPr sz="1846" dirty="0">
                <a:latin typeface="Calibri"/>
                <a:cs typeface="Calibri"/>
              </a:rPr>
              <a:t>y  </a:t>
            </a:r>
            <a:r>
              <a:rPr sz="1846" spc="-8" dirty="0">
                <a:latin typeface="Calibri"/>
                <a:cs typeface="Calibri"/>
              </a:rPr>
              <a:t>distracción, </a:t>
            </a:r>
            <a:r>
              <a:rPr sz="1846" spc="-12" dirty="0">
                <a:latin typeface="Calibri"/>
                <a:cs typeface="Calibri"/>
              </a:rPr>
              <a:t>reflexión </a:t>
            </a:r>
            <a:r>
              <a:rPr sz="1846" dirty="0">
                <a:latin typeface="Calibri"/>
                <a:cs typeface="Calibri"/>
              </a:rPr>
              <a:t>y  </a:t>
            </a:r>
            <a:r>
              <a:rPr sz="1846" spc="-4" dirty="0">
                <a:latin typeface="Calibri"/>
                <a:cs typeface="Calibri"/>
              </a:rPr>
              <a:t>conceptualización).</a:t>
            </a:r>
            <a:endParaRPr sz="1846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19811" y="2940246"/>
            <a:ext cx="2316773" cy="2412510"/>
          </a:xfrm>
          <a:prstGeom prst="rect">
            <a:avLst/>
          </a:prstGeom>
        </p:spPr>
        <p:txBody>
          <a:bodyPr vert="horz" wrap="square" lIns="0" tIns="9769" rIns="0" bIns="0" rtlCol="0">
            <a:spAutoFit/>
          </a:bodyPr>
          <a:lstStyle/>
          <a:p>
            <a:pPr marL="273528" marR="23934" indent="-263759">
              <a:spcBef>
                <a:spcPts val="77"/>
              </a:spcBef>
              <a:buClr>
                <a:srgbClr val="FFFFFF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1846" spc="-4" dirty="0">
                <a:latin typeface="Calibri"/>
                <a:cs typeface="Calibri"/>
              </a:rPr>
              <a:t>Compartir  responsabilidades </a:t>
            </a:r>
            <a:r>
              <a:rPr sz="1846" dirty="0">
                <a:latin typeface="Calibri"/>
                <a:cs typeface="Calibri"/>
              </a:rPr>
              <a:t>en  el manejo </a:t>
            </a:r>
            <a:r>
              <a:rPr sz="1846" spc="-4" dirty="0">
                <a:latin typeface="Calibri"/>
                <a:cs typeface="Calibri"/>
              </a:rPr>
              <a:t>de  situaciones difíciles</a:t>
            </a:r>
            <a:r>
              <a:rPr sz="1846" spc="-69" dirty="0">
                <a:latin typeface="Calibri"/>
                <a:cs typeface="Calibri"/>
              </a:rPr>
              <a:t> </a:t>
            </a:r>
            <a:r>
              <a:rPr sz="1846" dirty="0">
                <a:latin typeface="Calibri"/>
                <a:cs typeface="Calibri"/>
              </a:rPr>
              <a:t>o  </a:t>
            </a:r>
            <a:r>
              <a:rPr sz="1846" spc="-4" dirty="0">
                <a:latin typeface="Calibri"/>
                <a:cs typeface="Calibri"/>
              </a:rPr>
              <a:t>riesgosas.</a:t>
            </a:r>
            <a:endParaRPr sz="1846" dirty="0">
              <a:latin typeface="Calibri"/>
              <a:cs typeface="Calibri"/>
            </a:endParaRPr>
          </a:p>
          <a:p>
            <a:pPr>
              <a:spcBef>
                <a:spcPts val="4"/>
              </a:spcBef>
              <a:buClr>
                <a:srgbClr val="FFFFFF"/>
              </a:buClr>
              <a:buFont typeface="Arial"/>
              <a:buChar char="•"/>
            </a:pPr>
            <a:endParaRPr sz="2692" dirty="0">
              <a:latin typeface="Times New Roman"/>
              <a:cs typeface="Times New Roman"/>
            </a:endParaRPr>
          </a:p>
          <a:p>
            <a:pPr marL="273528" marR="3908" indent="-263759">
              <a:spcBef>
                <a:spcPts val="4"/>
              </a:spcBef>
              <a:buClr>
                <a:srgbClr val="FFFFFF"/>
              </a:buClr>
              <a:buFont typeface="Arial"/>
              <a:buChar char="•"/>
              <a:tabLst>
                <a:tab pos="273039" algn="l"/>
                <a:tab pos="273528" algn="l"/>
              </a:tabLst>
            </a:pPr>
            <a:r>
              <a:rPr sz="1846" spc="-8" dirty="0">
                <a:latin typeface="Calibri"/>
                <a:cs typeface="Calibri"/>
              </a:rPr>
              <a:t>Desarrollar </a:t>
            </a:r>
            <a:r>
              <a:rPr sz="1846" dirty="0">
                <a:latin typeface="Calibri"/>
                <a:cs typeface="Calibri"/>
              </a:rPr>
              <a:t>el</a:t>
            </a:r>
            <a:r>
              <a:rPr sz="1846" spc="-65" dirty="0">
                <a:latin typeface="Calibri"/>
                <a:cs typeface="Calibri"/>
              </a:rPr>
              <a:t> </a:t>
            </a:r>
            <a:r>
              <a:rPr sz="1846" spc="-4" dirty="0">
                <a:latin typeface="Calibri"/>
                <a:cs typeface="Calibri"/>
              </a:rPr>
              <a:t>sentido  del</a:t>
            </a:r>
            <a:r>
              <a:rPr sz="1846" spc="-8" dirty="0">
                <a:latin typeface="Calibri"/>
                <a:cs typeface="Calibri"/>
              </a:rPr>
              <a:t> </a:t>
            </a:r>
            <a:r>
              <a:rPr sz="1846" spc="-35" dirty="0">
                <a:latin typeface="Calibri"/>
                <a:cs typeface="Calibri"/>
              </a:rPr>
              <a:t>humor.</a:t>
            </a:r>
            <a:endParaRPr sz="1846" dirty="0">
              <a:latin typeface="Calibri"/>
              <a:cs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44" y="4131261"/>
            <a:ext cx="4831213" cy="190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8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1600200" y="1143000"/>
            <a:ext cx="6324600" cy="498475"/>
          </a:xfrm>
          <a:prstGeom prst="rect">
            <a:avLst/>
          </a:prstGeom>
        </p:spPr>
        <p:txBody>
          <a:bodyPr vert="horz" wrap="square" lIns="0" tIns="66919" rIns="0" bIns="0" rtlCol="0" anchor="t">
            <a:spAutoFit/>
          </a:bodyPr>
          <a:lstStyle/>
          <a:p>
            <a:pPr marL="346305" marR="3908" indent="-337025" algn="ctr">
              <a:lnSpc>
                <a:spcPts val="3569"/>
              </a:lnSpc>
              <a:spcBef>
                <a:spcPts val="527"/>
              </a:spcBef>
            </a:pPr>
            <a:r>
              <a:rPr sz="2461" cap="all" spc="-62" dirty="0">
                <a:solidFill>
                  <a:schemeClr val="tx1"/>
                </a:solidFill>
              </a:rPr>
              <a:t>Tejer </a:t>
            </a:r>
            <a:r>
              <a:rPr sz="2461" cap="all" spc="-4" dirty="0">
                <a:solidFill>
                  <a:schemeClr val="tx1"/>
                </a:solidFill>
              </a:rPr>
              <a:t>una </a:t>
            </a:r>
            <a:r>
              <a:rPr sz="2461" cap="all" spc="-19" dirty="0">
                <a:solidFill>
                  <a:schemeClr val="tx1"/>
                </a:solidFill>
              </a:rPr>
              <a:t>red  </a:t>
            </a:r>
            <a:r>
              <a:rPr sz="2461" cap="all" spc="-4" dirty="0">
                <a:solidFill>
                  <a:schemeClr val="tx1"/>
                </a:solidFill>
              </a:rPr>
              <a:t>de</a:t>
            </a:r>
            <a:r>
              <a:rPr sz="2461" cap="all" spc="-15" dirty="0">
                <a:solidFill>
                  <a:schemeClr val="tx1"/>
                </a:solidFill>
              </a:rPr>
              <a:t> apoyo</a:t>
            </a:r>
            <a:endParaRPr sz="2461" cap="all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0"/>
            <a:ext cx="8539649" cy="4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1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91019" y="1077576"/>
            <a:ext cx="5050692" cy="4454769"/>
            <a:chOff x="3108325" y="372148"/>
            <a:chExt cx="6565900" cy="5791200"/>
          </a:xfrm>
        </p:grpSpPr>
        <p:sp>
          <p:nvSpPr>
            <p:cNvPr id="3" name="object 3"/>
            <p:cNvSpPr/>
            <p:nvPr/>
          </p:nvSpPr>
          <p:spPr>
            <a:xfrm>
              <a:off x="3108325" y="372148"/>
              <a:ext cx="6565900" cy="5791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  <p:sp>
          <p:nvSpPr>
            <p:cNvPr id="4" name="object 4"/>
            <p:cNvSpPr/>
            <p:nvPr/>
          </p:nvSpPr>
          <p:spPr>
            <a:xfrm>
              <a:off x="6081014" y="3236506"/>
              <a:ext cx="1779651" cy="2665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85"/>
            </a:p>
          </p:txBody>
        </p:sp>
      </p:grpSp>
    </p:spTree>
    <p:extLst>
      <p:ext uri="{BB962C8B-B14F-4D97-AF65-F5344CB8AC3E}">
        <p14:creationId xmlns:p14="http://schemas.microsoft.com/office/powerpoint/2010/main" val="145400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78902" y="936654"/>
            <a:ext cx="5978769" cy="695013"/>
          </a:xfrm>
          <a:prstGeom prst="rect">
            <a:avLst/>
          </a:prstGeom>
          <a:solidFill>
            <a:srgbClr val="4F6028"/>
          </a:solidFill>
        </p:spPr>
        <p:txBody>
          <a:bodyPr vert="horz" wrap="square" lIns="0" tIns="55196" rIns="0" bIns="0" rtlCol="0">
            <a:spAutoFit/>
          </a:bodyPr>
          <a:lstStyle/>
          <a:p>
            <a:pPr marL="808372" algn="ctr">
              <a:spcBef>
                <a:spcPts val="435"/>
              </a:spcBef>
            </a:pPr>
            <a:r>
              <a:rPr sz="4154" dirty="0" smtClean="0">
                <a:solidFill>
                  <a:srgbClr val="FFFFFF"/>
                </a:solidFill>
              </a:rPr>
              <a:t>Si</a:t>
            </a:r>
            <a:r>
              <a:rPr lang="es-CL" sz="4154" dirty="0" smtClean="0">
                <a:solidFill>
                  <a:srgbClr val="FFFFFF"/>
                </a:solidFill>
              </a:rPr>
              <a:t>n</a:t>
            </a:r>
            <a:r>
              <a:rPr sz="4154" spc="-8" dirty="0" smtClean="0">
                <a:solidFill>
                  <a:srgbClr val="FFFFFF"/>
                </a:solidFill>
              </a:rPr>
              <a:t> </a:t>
            </a:r>
            <a:r>
              <a:rPr sz="4154" spc="-154" dirty="0">
                <a:solidFill>
                  <a:srgbClr val="FFFFFF"/>
                </a:solidFill>
              </a:rPr>
              <a:t>embargo</a:t>
            </a:r>
            <a:r>
              <a:rPr sz="4154" spc="-154" dirty="0">
                <a:solidFill>
                  <a:srgbClr val="FFFFFF"/>
                </a:solidFill>
                <a:latin typeface="Arial"/>
                <a:cs typeface="Arial"/>
              </a:rPr>
              <a:t>…</a:t>
            </a:r>
            <a:endParaRPr sz="4154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4408" y="5252720"/>
            <a:ext cx="5346212" cy="66596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31" rIns="0" bIns="0" rtlCol="0">
            <a:spAutoFit/>
          </a:bodyPr>
          <a:lstStyle/>
          <a:p>
            <a:pPr marL="1377895" marR="266201" indent="-1094110">
              <a:spcBef>
                <a:spcPts val="23"/>
              </a:spcBef>
            </a:pPr>
            <a:r>
              <a:rPr sz="2154" b="1" spc="-4" dirty="0">
                <a:solidFill>
                  <a:srgbClr val="4F6028"/>
                </a:solidFill>
                <a:latin typeface="Arial"/>
                <a:cs typeface="Arial"/>
              </a:rPr>
              <a:t>…requiere de autocrítica, humildad</a:t>
            </a:r>
            <a:r>
              <a:rPr sz="2154" b="1" spc="-77" dirty="0">
                <a:solidFill>
                  <a:srgbClr val="4F6028"/>
                </a:solidFill>
                <a:latin typeface="Arial"/>
                <a:cs typeface="Arial"/>
              </a:rPr>
              <a:t> </a:t>
            </a:r>
            <a:r>
              <a:rPr sz="2154" b="1" spc="-4" dirty="0">
                <a:solidFill>
                  <a:srgbClr val="4F6028"/>
                </a:solidFill>
                <a:latin typeface="Arial"/>
                <a:cs typeface="Arial"/>
              </a:rPr>
              <a:t>y  capacidad</a:t>
            </a:r>
            <a:r>
              <a:rPr sz="2154" b="1" spc="-27" dirty="0">
                <a:solidFill>
                  <a:srgbClr val="4F6028"/>
                </a:solidFill>
                <a:latin typeface="Arial"/>
                <a:cs typeface="Arial"/>
              </a:rPr>
              <a:t> </a:t>
            </a:r>
            <a:r>
              <a:rPr sz="2154" b="1" dirty="0">
                <a:solidFill>
                  <a:srgbClr val="4F6028"/>
                </a:solidFill>
                <a:latin typeface="Arial"/>
                <a:cs typeface="Arial"/>
              </a:rPr>
              <a:t>reflexiva.</a:t>
            </a:r>
            <a:endParaRPr sz="2154">
              <a:latin typeface="Arial"/>
              <a:cs typeface="Arial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582" y="1772018"/>
            <a:ext cx="5757863" cy="329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5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8902" y="936654"/>
            <a:ext cx="5978769" cy="695013"/>
          </a:xfrm>
          <a:prstGeom prst="rect">
            <a:avLst/>
          </a:prstGeom>
          <a:solidFill>
            <a:srgbClr val="4F6028"/>
          </a:solidFill>
        </p:spPr>
        <p:txBody>
          <a:bodyPr vert="horz" wrap="square" lIns="0" tIns="55196" rIns="0" bIns="0" rtlCol="0">
            <a:spAutoFit/>
          </a:bodyPr>
          <a:lstStyle/>
          <a:p>
            <a:pPr algn="ctr">
              <a:spcBef>
                <a:spcPts val="435"/>
              </a:spcBef>
            </a:pPr>
            <a:r>
              <a:rPr sz="4154" dirty="0">
                <a:solidFill>
                  <a:srgbClr val="FFFFFF"/>
                </a:solidFill>
              </a:rPr>
              <a:t>Una </a:t>
            </a:r>
            <a:r>
              <a:rPr sz="4154" spc="-4" dirty="0">
                <a:solidFill>
                  <a:srgbClr val="FFFFFF"/>
                </a:solidFill>
              </a:rPr>
              <a:t>buena</a:t>
            </a:r>
            <a:r>
              <a:rPr sz="4154" spc="-58" dirty="0">
                <a:solidFill>
                  <a:srgbClr val="FFFFFF"/>
                </a:solidFill>
              </a:rPr>
              <a:t> </a:t>
            </a:r>
            <a:r>
              <a:rPr sz="4154" spc="-358" dirty="0">
                <a:solidFill>
                  <a:srgbClr val="FFFFFF"/>
                </a:solidFill>
                <a:latin typeface="Arial"/>
                <a:cs typeface="Arial"/>
              </a:rPr>
              <a:t>noticia…</a:t>
            </a:r>
            <a:endParaRPr sz="4154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74590" y="5362133"/>
            <a:ext cx="5012650" cy="411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5" name="object 5"/>
          <p:cNvSpPr txBox="1"/>
          <p:nvPr/>
        </p:nvSpPr>
        <p:spPr>
          <a:xfrm>
            <a:off x="2154311" y="5242872"/>
            <a:ext cx="5022362" cy="482899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9769">
              <a:spcBef>
                <a:spcPts val="73"/>
              </a:spcBef>
            </a:pPr>
            <a:r>
              <a:rPr sz="3077" b="1" spc="-4" dirty="0">
                <a:solidFill>
                  <a:srgbClr val="4F6028"/>
                </a:solidFill>
                <a:latin typeface="Arial"/>
                <a:cs typeface="Arial"/>
              </a:rPr>
              <a:t>¡El </a:t>
            </a:r>
            <a:r>
              <a:rPr sz="3077" b="1" spc="-8" dirty="0">
                <a:solidFill>
                  <a:srgbClr val="4F6028"/>
                </a:solidFill>
                <a:latin typeface="Arial"/>
                <a:cs typeface="Arial"/>
              </a:rPr>
              <a:t>Buen </a:t>
            </a:r>
            <a:r>
              <a:rPr sz="3077" b="1" spc="-69" dirty="0">
                <a:solidFill>
                  <a:srgbClr val="4F6028"/>
                </a:solidFill>
                <a:latin typeface="Arial"/>
                <a:cs typeface="Arial"/>
              </a:rPr>
              <a:t>Trato </a:t>
            </a:r>
            <a:r>
              <a:rPr sz="3077" b="1" spc="-8" dirty="0">
                <a:solidFill>
                  <a:srgbClr val="4F6028"/>
                </a:solidFill>
                <a:latin typeface="Arial"/>
                <a:cs typeface="Arial"/>
              </a:rPr>
              <a:t>se</a:t>
            </a:r>
            <a:r>
              <a:rPr sz="3077" b="1" spc="-23" dirty="0">
                <a:solidFill>
                  <a:srgbClr val="4F6028"/>
                </a:solidFill>
                <a:latin typeface="Arial"/>
                <a:cs typeface="Arial"/>
              </a:rPr>
              <a:t> </a:t>
            </a:r>
            <a:r>
              <a:rPr sz="3077" b="1" spc="-4" dirty="0">
                <a:solidFill>
                  <a:srgbClr val="4F6028"/>
                </a:solidFill>
                <a:latin typeface="Arial"/>
                <a:cs typeface="Arial"/>
              </a:rPr>
              <a:t>contagia!</a:t>
            </a:r>
            <a:endParaRPr sz="3077">
              <a:latin typeface="Arial"/>
              <a:cs typeface="Arial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910336"/>
            <a:ext cx="3464210" cy="347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Desde el mensaje del Evangelio construir relaciones nuevas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sz="half" idx="2"/>
          </p:nvPr>
        </p:nvSpPr>
        <p:spPr>
          <a:xfrm>
            <a:off x="441960" y="3793054"/>
            <a:ext cx="3977640" cy="246221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 ideal cristiano nos invita a superar la sospecha.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2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 terminar con la desconfianza permanente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2000" b="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 encontrarnos con el otro sus dolores, con sus reclamos con sus alegrías</a:t>
            </a:r>
            <a:endParaRPr lang="es-CL" sz="2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half" idx="3"/>
          </p:nvPr>
        </p:nvSpPr>
        <p:spPr>
          <a:xfrm>
            <a:off x="4800600" y="4343400"/>
            <a:ext cx="4040504" cy="184665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0" dirty="0">
                <a:solidFill>
                  <a:schemeClr val="tx1"/>
                </a:solidFill>
              </a:rPr>
              <a:t>A dejar el temor a ser invadidos o la actitud defensiva toxica que nos divide.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2000" b="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0" dirty="0">
                <a:solidFill>
                  <a:schemeClr val="tx1"/>
                </a:solidFill>
              </a:rPr>
              <a:t>El evangelio nos invita siempre  a correr el riesgo de encontrarnos con el rostro del otro </a:t>
            </a:r>
            <a:r>
              <a:rPr lang="es-ES" sz="2000" b="0" dirty="0" smtClean="0">
                <a:solidFill>
                  <a:schemeClr val="tx1"/>
                </a:solidFill>
              </a:rPr>
              <a:t> y su historia</a:t>
            </a:r>
            <a:endParaRPr lang="es-CL" dirty="0"/>
          </a:p>
        </p:txBody>
      </p:sp>
      <p:sp>
        <p:nvSpPr>
          <p:cNvPr id="4" name="Rectángulo 3"/>
          <p:cNvSpPr/>
          <p:nvPr/>
        </p:nvSpPr>
        <p:spPr>
          <a:xfrm>
            <a:off x="4419600" y="28956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/>
              <a:t>“Salir de si mismo para ir con otros nos hace bien. Cada opción egoísta que hacemos nos resta humanidad.”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8992"/>
            <a:ext cx="2743200" cy="257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0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sz="half" idx="2"/>
          </p:nvPr>
        </p:nvSpPr>
        <p:spPr>
          <a:xfrm>
            <a:off x="381000" y="1905000"/>
            <a:ext cx="3977640" cy="4678204"/>
          </a:xfrm>
        </p:spPr>
        <p:txBody>
          <a:bodyPr/>
          <a:lstStyle/>
          <a:p>
            <a:r>
              <a:rPr lang="es-ES" sz="2000" b="0" dirty="0" smtClean="0">
                <a:solidFill>
                  <a:schemeClr val="tx1"/>
                </a:solidFill>
              </a:rPr>
              <a:t>La fe  en Jesús es inseparable de  la pertenencia a la comunidad  lugar donde la espiritualidad debe ayudar a sanar, liberar, llenar de vida y de paz al mismo tiempo que debe ser  </a:t>
            </a:r>
            <a:r>
              <a:rPr lang="es-ES" sz="2000" b="0" dirty="0" err="1" smtClean="0">
                <a:solidFill>
                  <a:schemeClr val="tx1"/>
                </a:solidFill>
              </a:rPr>
              <a:t>bientratante</a:t>
            </a:r>
            <a:endParaRPr lang="es-ES" sz="2000" b="0" dirty="0" smtClean="0">
              <a:solidFill>
                <a:schemeClr val="tx1"/>
              </a:solidFill>
            </a:endParaRPr>
          </a:p>
          <a:p>
            <a:endParaRPr lang="es-ES" sz="2000" b="0" dirty="0" smtClean="0">
              <a:solidFill>
                <a:schemeClr val="tx1"/>
              </a:solidFill>
            </a:endParaRPr>
          </a:p>
          <a:p>
            <a:r>
              <a:rPr lang="es-ES" sz="2000" b="0" dirty="0" smtClean="0">
                <a:solidFill>
                  <a:schemeClr val="tx1"/>
                </a:solidFill>
              </a:rPr>
              <a:t>El único camino de crecimiento es aprender a encontrarse con los demás con una actitud que nos valore, que nos acepte como compañeros de camino.</a:t>
            </a:r>
            <a:endParaRPr lang="es-ES" sz="2000" b="0" dirty="0">
              <a:solidFill>
                <a:schemeClr val="tx1"/>
              </a:solidFill>
            </a:endParaRPr>
          </a:p>
          <a:p>
            <a:endParaRPr lang="es-ES" b="0" dirty="0" smtClean="0">
              <a:solidFill>
                <a:schemeClr val="tx1"/>
              </a:solidFill>
            </a:endParaRPr>
          </a:p>
          <a:p>
            <a:endParaRPr lang="es-CL" b="0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62000" y="685800"/>
            <a:ext cx="76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/>
              <a:t>Desde el mensaje del Evangelio construir relaciones nuevas</a:t>
            </a:r>
            <a:endParaRPr lang="es-CL" sz="32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763018"/>
            <a:ext cx="3671888" cy="486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BEDF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2453</TotalTime>
  <Words>2553</Words>
  <Application>Microsoft Office PowerPoint</Application>
  <PresentationFormat>Presentación en pantalla (4:3)</PresentationFormat>
  <Paragraphs>317</Paragraphs>
  <Slides>58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66" baseType="lpstr">
      <vt:lpstr>Arial</vt:lpstr>
      <vt:lpstr>Arial Narrow</vt:lpstr>
      <vt:lpstr>Calibri</vt:lpstr>
      <vt:lpstr>Carlito</vt:lpstr>
      <vt:lpstr>Tahoma</vt:lpstr>
      <vt:lpstr>Times New Roman</vt:lpstr>
      <vt:lpstr>Wingdings</vt:lpstr>
      <vt:lpstr>Office Theme</vt:lpstr>
      <vt:lpstr>Presentación de PowerPoint</vt:lpstr>
      <vt:lpstr>Una definición…</vt:lpstr>
      <vt:lpstr>¿Cómo se promueve el Buen  Trato?</vt:lpstr>
      <vt:lpstr>SEGUIR A JESÚS…</vt:lpstr>
      <vt:lpstr>Y qué implica el Buen Trato…</vt:lpstr>
      <vt:lpstr>Qué entendemos como Ética del Cuidado</vt:lpstr>
      <vt:lpstr>Presentación de PowerPoint</vt:lpstr>
      <vt:lpstr>Ámbitos de relación de la ética del cuidado </vt:lpstr>
      <vt:lpstr>¿Cómo afecta el mal trato?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mitos del  Buen Trato</vt:lpstr>
      <vt:lpstr>Presentación de PowerPoint</vt:lpstr>
      <vt:lpstr>Los mitos del  Buen Trato</vt:lpstr>
      <vt:lpstr>Presentación de PowerPoint</vt:lpstr>
      <vt:lpstr>Presentación de PowerPoint</vt:lpstr>
      <vt:lpstr>GENERANDO MICROCLIMAS DE BUEN TRATO</vt:lpstr>
      <vt:lpstr>Generando microclimas de  Buen Trato</vt:lpstr>
      <vt:lpstr>Funciones de los microclimas   de Buen Trato</vt:lpstr>
      <vt:lpstr>Si todos promovemos estos micro climas</vt:lpstr>
      <vt:lpstr>clima  social positivo (Aron y Milicic)</vt:lpstr>
      <vt:lpstr>clima  social tóxico (Aron y Milicic)</vt:lpstr>
      <vt:lpstr>¿Cómo construir microclimas de  Buen Trato? (Martínez 2017, Consejo Nacional CECH)</vt:lpstr>
      <vt:lpstr>Recursos/Déficits</vt:lpstr>
      <vt:lpstr>Dónde tenemos puesta la mirada…</vt:lpstr>
      <vt:lpstr>Presentación de PowerPoint</vt:lpstr>
      <vt:lpstr>Presentación de PowerPoint</vt:lpstr>
      <vt:lpstr>¿Cómo se configuran nuestros grupos y comunidades?</vt:lpstr>
      <vt:lpstr>Presentación de PowerPoint</vt:lpstr>
      <vt:lpstr>Jerarquías de actualización/  Jerarquías de dominio</vt:lpstr>
      <vt:lpstr>Nuestro desafío es reflexionar respecto a nuestros modos de relación…</vt:lpstr>
      <vt:lpstr>Presentación de PowerPoint</vt:lpstr>
      <vt:lpstr>Cooperación-Competencia</vt:lpstr>
      <vt:lpstr>¿Cómo sacamos las tareas adelante...?</vt:lpstr>
      <vt:lpstr>Presentación de PowerPoint</vt:lpstr>
      <vt:lpstr>Manejo constructivo de conflictos/  Manejo no constructivo de  conflictos</vt:lpstr>
      <vt:lpstr>¿Cómo resolvemos los conflictos? …</vt:lpstr>
      <vt:lpstr>Presentación de PowerPoint</vt:lpstr>
      <vt:lpstr>Comunicación/ Incomunicación</vt:lpstr>
      <vt:lpstr>¿Cómo nos comunicamos…?</vt:lpstr>
      <vt:lpstr>Presentación de PowerPoint</vt:lpstr>
      <vt:lpstr>Humor y disfrute / Amargura y  tensión</vt:lpstr>
      <vt:lpstr>¿Cómo los pasamos juntos?…</vt:lpstr>
      <vt:lpstr>Presentación de PowerPoint</vt:lpstr>
      <vt:lpstr>Presentación de PowerPoint</vt:lpstr>
      <vt:lpstr>A nivel personal es  importante…</vt:lpstr>
      <vt:lpstr>Con nuestras  comunidades es  importante...</vt:lpstr>
      <vt:lpstr>Tejer una red  de apoyo</vt:lpstr>
      <vt:lpstr>Presentación de PowerPoint</vt:lpstr>
      <vt:lpstr>Sin embargo…</vt:lpstr>
      <vt:lpstr>Una buena noticia…</vt:lpstr>
      <vt:lpstr>Desde el mensaje del Evangelio construir relaciones nuevas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 Sinclair</dc:creator>
  <cp:lastModifiedBy>Patricia Catalan</cp:lastModifiedBy>
  <cp:revision>126</cp:revision>
  <dcterms:created xsi:type="dcterms:W3CDTF">2016-10-26T12:42:18Z</dcterms:created>
  <dcterms:modified xsi:type="dcterms:W3CDTF">2025-08-30T04:02:08Z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2016-10-26T00:00:00Z</vt:filetime>
  </property>
</Properties>
</file>